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87" r:id="rId3"/>
    <p:sldId id="326" r:id="rId4"/>
    <p:sldId id="276" r:id="rId5"/>
    <p:sldId id="293" r:id="rId6"/>
    <p:sldId id="313" r:id="rId7"/>
    <p:sldId id="328" r:id="rId8"/>
    <p:sldId id="329" r:id="rId9"/>
    <p:sldId id="309" r:id="rId10"/>
    <p:sldId id="308" r:id="rId11"/>
    <p:sldId id="330" r:id="rId12"/>
    <p:sldId id="331" r:id="rId13"/>
    <p:sldId id="332" r:id="rId14"/>
    <p:sldId id="314" r:id="rId15"/>
    <p:sldId id="334" r:id="rId16"/>
    <p:sldId id="318" r:id="rId17"/>
    <p:sldId id="320" r:id="rId18"/>
    <p:sldId id="335" r:id="rId19"/>
    <p:sldId id="322" r:id="rId20"/>
    <p:sldId id="336" r:id="rId21"/>
    <p:sldId id="324" r:id="rId22"/>
    <p:sldId id="333" r:id="rId23"/>
    <p:sldId id="338" r:id="rId24"/>
    <p:sldId id="337" r:id="rId25"/>
  </p:sldIdLst>
  <p:sldSz cx="12192000" cy="6858000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9900"/>
    <a:srgbClr val="00FF00"/>
    <a:srgbClr val="66FF99"/>
    <a:srgbClr val="99FFCC"/>
    <a:srgbClr val="FFCCFF"/>
    <a:srgbClr val="FF66CC"/>
    <a:srgbClr val="FF99FF"/>
    <a:srgbClr val="FF66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9A7FF4-1891-4BFB-85FA-DE577E04C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190E6A5-CEAD-4E23-B356-5C65551A6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45D4ED-9C43-4C4D-B689-C5E508DA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E2419D-D2CC-435C-B574-003AB907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AF6E87-0B4A-469A-86AD-4000AE4C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89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84066-54A4-4487-B90B-9F8E0AF8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7436A4-9F0D-47CC-A57E-7C386C3CF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6F8483-7C33-4171-BEDD-B1FCC8F0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6C36EC-6E1C-47CB-82CE-6D42D1AE9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75A33C-E809-44DF-A416-BBE3E3BE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5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44F6982-5C1E-451F-87D4-58651101D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171D4DC-DF6B-4454-9B81-66431B59C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96CE2C-259E-4196-9DB3-8C7F5E73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FA5F78-2177-4C5C-9EB1-96A7C125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5DB02A-6A6B-46BF-9CB0-705E1EEF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61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CFE6F-12E8-4A34-9400-60413911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DFB42-07A4-4D88-A1FE-FC13FBC8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4EE8A-481D-4093-A1F3-6A6B9163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D1E44B-B215-4BB6-B1D7-EE586F6D1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99B0F9-82A2-489A-9A0A-7E2F3924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96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CDA81-7E8A-4B06-9129-9C1259F7A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A3F5DE-5007-4013-AD92-3BC384E2D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42E4A7-97A8-4331-89A1-C47BADD5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D0A3D3-54B4-4FE4-B8B2-504527F4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BB0B56-273C-474D-9653-C57A1FF2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70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38689-A62C-4B69-A9EA-099D9F0F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618B47-949B-4324-8DC3-499F2F74E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434CF7-ED14-4845-8BFB-76C0D5A11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DED07D6-D04F-47BA-AD05-26EE77097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06C2F9-D7CA-4DFB-A681-BBBC6643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F39C8B-1D12-49EE-869A-06FED3FC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98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29846-3B53-48AE-BD8D-40E55A084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36C694-0898-4537-93AF-D36441FBA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6C92471-7CE3-4FA6-988A-9F43A05FA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CED54E-048F-4CBD-BE37-A82DE845A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81CD350-88A5-4E32-BA03-DF1CF33BF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C45E1B6-E225-4BDB-BC09-4128B85C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8FB897D-1757-4954-9129-A92CB89A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5B37A96-76F2-40C2-8A41-E5848AC6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72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07D10-05C9-43E1-BAA5-5CB274AFF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5E75DF8-3973-4CB1-A22E-E9D083B5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6E209F-FFC1-487B-A608-6490E54B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E5D5999-847E-49AB-B7A5-51AECCE6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27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6BB35B-B64F-4CFA-A984-2E191010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D83D42A-7CB3-4235-9E77-3CE7D34C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8F40FDB-A9FD-446D-8100-CB80582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21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E79C1-6631-436A-9D91-0513E9E3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725A6C-2AAB-4EEE-B013-E8F9BCF2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577F12F-E183-4FDA-AE1E-A0D09F9A9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AB69F0-074D-4CB8-B15D-52E053D3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D78EA9-61D9-41E6-B5DF-ED63BA41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CB617C-43D8-457C-8570-1FB8CE24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84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9F7F4-3704-4E46-A387-3B7D65E65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A9930C3-06BE-4181-97FB-880BDC01F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9F78E9-54C7-423B-A17B-6D83B94E8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AE375D-7C55-4107-A302-7CC19F5C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E010C3-2A71-4713-9FBD-0EE10A82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420571-4EBC-46DE-85DD-2C3C3FE5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90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4399624-136A-42E3-8DE9-1862BFEA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C5B8F4-FFB0-4492-B0E4-EF342C58F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8D1D88-9519-4E93-997B-C9430C0A6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18C85-0DB4-4989-A27C-1F437B6EDF53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E42A15-9C1D-4542-8DD5-D94B4B64B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632634-700F-4423-8C74-E5103CEA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7D23-1021-4336-B649-324EA7928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22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en14.nl/regiovisi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Afbeelding met tafel&#10;&#10;Automatisch gegenereerde beschrijving">
            <a:extLst>
              <a:ext uri="{FF2B5EF4-FFF2-40B4-BE49-F238E27FC236}">
                <a16:creationId xmlns:a16="http://schemas.microsoft.com/office/drawing/2014/main" id="{264A908D-B939-4EB7-B86D-190FB9528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5392AA81-81DD-4821-9B73-AE0C36F78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727" y="2864680"/>
            <a:ext cx="8186546" cy="1795803"/>
          </a:xfrm>
        </p:spPr>
        <p:txBody>
          <a:bodyPr>
            <a:normAutofit/>
          </a:bodyPr>
          <a:lstStyle/>
          <a:p>
            <a:r>
              <a:rPr lang="nl-NL" sz="4800" dirty="0"/>
              <a:t>Regiovisie Jeugdhulp Twente</a:t>
            </a:r>
          </a:p>
        </p:txBody>
      </p:sp>
      <p:sp>
        <p:nvSpPr>
          <p:cNvPr id="5" name="Ondertitel 2">
            <a:extLst>
              <a:ext uri="{FF2B5EF4-FFF2-40B4-BE49-F238E27FC236}">
                <a16:creationId xmlns:a16="http://schemas.microsoft.com/office/drawing/2014/main" id="{C6360BC9-5E97-4B15-983A-ED13F69E7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208" y="5283951"/>
            <a:ext cx="9080792" cy="859141"/>
          </a:xfrm>
        </p:spPr>
        <p:txBody>
          <a:bodyPr>
            <a:normAutofit/>
          </a:bodyPr>
          <a:lstStyle/>
          <a:p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71248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13F379FD-774E-4A0E-8928-601797BAAC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5548A7B-229E-4476-A81A-291DF6A22312}"/>
              </a:ext>
            </a:extLst>
          </p:cNvPr>
          <p:cNvSpPr txBox="1"/>
          <p:nvPr/>
        </p:nvSpPr>
        <p:spPr>
          <a:xfrm>
            <a:off x="699849" y="451526"/>
            <a:ext cx="106143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2400" dirty="0">
                <a:solidFill>
                  <a:prstClr val="black"/>
                </a:solidFill>
              </a:rPr>
              <a:t>Mogelijk vormen van ondersteuning en zorg  die kunnen worden ingezet, afhankelijk van de zwaarte van de problematiek: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/>
              <a:t>Sociale Basisinfrastructuur (basisvoorzieningen, preventie,  lichte ondersteuning)</a:t>
            </a:r>
            <a:r>
              <a:rPr lang="nl-NL" sz="2000" dirty="0"/>
              <a:t>:  kinderopvang, scholen, sport, scouting, bibliotheek, muziekschool, jongerenwerk,  informatie en advies voor opvoeders, JGZ, opvoedondersteuning, lokale teams, voorlichtingscampagnes op school en voor- en vroegschoolse educatie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/>
              <a:t>Vrijwillige Jeugdhulp</a:t>
            </a:r>
            <a:r>
              <a:rPr lang="nl-NL" sz="2000" dirty="0"/>
              <a:t> (niet vrij toegankelijk, met indicatie): zoals ambulante ondersteuning, </a:t>
            </a:r>
            <a:r>
              <a:rPr lang="nl-NL" sz="2000" dirty="0" err="1"/>
              <a:t>dagvoorziening</a:t>
            </a:r>
            <a:r>
              <a:rPr lang="nl-NL" sz="2000" dirty="0"/>
              <a:t> op locatie, verblijf (pleeggezin, gezinshuis, instelling), therapie, behandeling en crisiszorg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/>
              <a:t>Gedwongen Jeugdhulp </a:t>
            </a:r>
            <a:r>
              <a:rPr lang="nl-NL" sz="2000" dirty="0"/>
              <a:t>(door rechter opgelegd): jeugdbescherming, jeugdreclassering en gesloten jeugdzorg</a:t>
            </a:r>
            <a:endParaRPr lang="nl-NL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19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fbeelding 19" descr="Afbeelding met tafel&#10;&#10;Automatisch gegenereerde beschrijving">
            <a:extLst>
              <a:ext uri="{FF2B5EF4-FFF2-40B4-BE49-F238E27FC236}">
                <a16:creationId xmlns:a16="http://schemas.microsoft.com/office/drawing/2014/main" id="{A0A5A088-9864-4E77-962B-7ECD84A03A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292E619-8FED-492C-B85A-94183A99F042}"/>
              </a:ext>
            </a:extLst>
          </p:cNvPr>
          <p:cNvSpPr txBox="1"/>
          <p:nvPr/>
        </p:nvSpPr>
        <p:spPr>
          <a:xfrm>
            <a:off x="2643248" y="5464806"/>
            <a:ext cx="7851649" cy="646331"/>
          </a:xfrm>
          <a:prstGeom prst="rect">
            <a:avLst/>
          </a:prstGeom>
          <a:solidFill>
            <a:srgbClr val="00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3600" dirty="0"/>
              <a:t>Sociale Basis Infrastructuur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4F1B09E-E0D9-4D59-8803-39BB4C64BDF8}"/>
              </a:ext>
            </a:extLst>
          </p:cNvPr>
          <p:cNvSpPr txBox="1"/>
          <p:nvPr/>
        </p:nvSpPr>
        <p:spPr>
          <a:xfrm>
            <a:off x="3051680" y="5054549"/>
            <a:ext cx="7034784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Ondersteuningsbehoefte</a:t>
            </a:r>
            <a:r>
              <a:rPr lang="nl-NL" dirty="0"/>
              <a:t> 1</a:t>
            </a:r>
            <a:r>
              <a:rPr lang="nl-NL" sz="2000" dirty="0"/>
              <a:t>, product Almelo / Hof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26FC573-3C3A-45F3-8137-329AA4BDB066}"/>
              </a:ext>
            </a:extLst>
          </p:cNvPr>
          <p:cNvSpPr txBox="1"/>
          <p:nvPr/>
        </p:nvSpPr>
        <p:spPr>
          <a:xfrm>
            <a:off x="3339774" y="4644292"/>
            <a:ext cx="6458598" cy="400110"/>
          </a:xfrm>
          <a:prstGeom prst="rect">
            <a:avLst/>
          </a:prstGeom>
          <a:solidFill>
            <a:srgbClr val="66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Ondersteuningsbehoefte</a:t>
            </a:r>
            <a:r>
              <a:rPr lang="nl-NL" dirty="0"/>
              <a:t> 2, </a:t>
            </a:r>
            <a:r>
              <a:rPr lang="nl-NL" sz="2000" dirty="0"/>
              <a:t>product Almelo / Hof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F639136-9C7B-4638-AB3B-1BE36E9705B1}"/>
              </a:ext>
            </a:extLst>
          </p:cNvPr>
          <p:cNvSpPr txBox="1"/>
          <p:nvPr/>
        </p:nvSpPr>
        <p:spPr>
          <a:xfrm>
            <a:off x="3588129" y="4244182"/>
            <a:ext cx="5961888" cy="400110"/>
          </a:xfrm>
          <a:prstGeom prst="rect">
            <a:avLst/>
          </a:prstGeom>
          <a:solidFill>
            <a:srgbClr val="99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Ondersteuningsbehoefte</a:t>
            </a:r>
            <a:r>
              <a:rPr lang="nl-NL" dirty="0"/>
              <a:t> 3, </a:t>
            </a:r>
            <a:r>
              <a:rPr lang="nl-NL" sz="2000" dirty="0"/>
              <a:t>product Almelo / Hof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A561101-AD2F-45E6-AF1E-33F49D927B2C}"/>
              </a:ext>
            </a:extLst>
          </p:cNvPr>
          <p:cNvSpPr txBox="1"/>
          <p:nvPr/>
        </p:nvSpPr>
        <p:spPr>
          <a:xfrm>
            <a:off x="3931335" y="3838999"/>
            <a:ext cx="5279136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Ondersteuningsbehoefte</a:t>
            </a:r>
            <a:r>
              <a:rPr lang="nl-NL" dirty="0"/>
              <a:t> 4, </a:t>
            </a:r>
            <a:r>
              <a:rPr lang="nl-NL" sz="2000" dirty="0"/>
              <a:t>product Almelo / Hof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C49778E-594F-440D-A678-ED07E14DBEF3}"/>
              </a:ext>
            </a:extLst>
          </p:cNvPr>
          <p:cNvSpPr txBox="1"/>
          <p:nvPr/>
        </p:nvSpPr>
        <p:spPr>
          <a:xfrm>
            <a:off x="4347302" y="3409992"/>
            <a:ext cx="4673050" cy="40011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Kortdurende vervanging thuissituatie 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B1C0080-904D-46B4-B7B7-07390D9AB39E}"/>
              </a:ext>
            </a:extLst>
          </p:cNvPr>
          <p:cNvSpPr txBox="1"/>
          <p:nvPr/>
        </p:nvSpPr>
        <p:spPr>
          <a:xfrm>
            <a:off x="4611175" y="2964656"/>
            <a:ext cx="4072128" cy="43088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Pleegzorg, Gezinshuizen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7A32D78-1D85-4A82-A784-A04D9BD0DA87}"/>
              </a:ext>
            </a:extLst>
          </p:cNvPr>
          <p:cNvSpPr txBox="1"/>
          <p:nvPr/>
        </p:nvSpPr>
        <p:spPr>
          <a:xfrm>
            <a:off x="4882008" y="2547206"/>
            <a:ext cx="3530461" cy="430887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200" dirty="0" err="1"/>
              <a:t>HoogSpecialistisch</a:t>
            </a:r>
            <a:r>
              <a:rPr lang="nl-NL" sz="2200" dirty="0"/>
              <a:t>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12C623CD-2D6E-497C-9F9F-1B1376E98A07}"/>
              </a:ext>
            </a:extLst>
          </p:cNvPr>
          <p:cNvSpPr txBox="1"/>
          <p:nvPr/>
        </p:nvSpPr>
        <p:spPr>
          <a:xfrm>
            <a:off x="5068374" y="2142450"/>
            <a:ext cx="3157727" cy="43088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Crisis</a:t>
            </a:r>
            <a:r>
              <a:rPr lang="nl-NL" sz="2000" dirty="0"/>
              <a:t> </a:t>
            </a:r>
            <a:r>
              <a:rPr lang="nl-NL" dirty="0">
                <a:solidFill>
                  <a:schemeClr val="bg1"/>
                </a:solidFill>
              </a:rPr>
              <a:t>Bedden &amp; Coördinatie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4B38A83-26F5-4B57-A24C-F19D88D4799C}"/>
              </a:ext>
            </a:extLst>
          </p:cNvPr>
          <p:cNvSpPr txBox="1"/>
          <p:nvPr/>
        </p:nvSpPr>
        <p:spPr>
          <a:xfrm>
            <a:off x="5367506" y="1698869"/>
            <a:ext cx="2632642" cy="430887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Jeugdzorg Plus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391232C-B2C5-4D43-A290-7D6CCC557CB0}"/>
              </a:ext>
            </a:extLst>
          </p:cNvPr>
          <p:cNvSpPr txBox="1"/>
          <p:nvPr/>
        </p:nvSpPr>
        <p:spPr>
          <a:xfrm>
            <a:off x="5573902" y="945133"/>
            <a:ext cx="2315634" cy="769441"/>
          </a:xfrm>
          <a:prstGeom prst="rect">
            <a:avLst/>
          </a:prstGeom>
          <a:solidFill>
            <a:srgbClr val="FF3300"/>
          </a:solidFill>
        </p:spPr>
        <p:txBody>
          <a:bodyPr wrap="none" rtlCol="0">
            <a:spAutoFit/>
          </a:bodyPr>
          <a:lstStyle/>
          <a:p>
            <a:r>
              <a:rPr lang="nl-NL" sz="2200" dirty="0"/>
              <a:t>Jeugdbescherming</a:t>
            </a:r>
          </a:p>
          <a:p>
            <a:r>
              <a:rPr lang="nl-NL" sz="2200" dirty="0"/>
              <a:t>Jeugdreclassering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4CF6249-59AA-4EEA-A8D6-A3C165EF8205}"/>
              </a:ext>
            </a:extLst>
          </p:cNvPr>
          <p:cNvSpPr txBox="1"/>
          <p:nvPr/>
        </p:nvSpPr>
        <p:spPr>
          <a:xfrm rot="16200000">
            <a:off x="767794" y="2211436"/>
            <a:ext cx="270678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(boven)regionaal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9704BC9-A70F-4043-9B33-8B597E39B362}"/>
              </a:ext>
            </a:extLst>
          </p:cNvPr>
          <p:cNvSpPr txBox="1"/>
          <p:nvPr/>
        </p:nvSpPr>
        <p:spPr>
          <a:xfrm rot="16200000">
            <a:off x="9620061" y="3077134"/>
            <a:ext cx="3252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l i c h t    </a:t>
            </a:r>
            <a:r>
              <a:rPr lang="nl-NL" sz="2800" dirty="0">
                <a:sym typeface="Wingdings" panose="05000000000000000000" pitchFamily="2" charset="2"/>
              </a:rPr>
              <a:t>   z w a </a:t>
            </a:r>
            <a:r>
              <a:rPr lang="nl-NL" sz="2800" dirty="0" err="1">
                <a:sym typeface="Wingdings" panose="05000000000000000000" pitchFamily="2" charset="2"/>
              </a:rPr>
              <a:t>a</a:t>
            </a:r>
            <a:r>
              <a:rPr lang="nl-NL" sz="2800" dirty="0">
                <a:sym typeface="Wingdings" panose="05000000000000000000" pitchFamily="2" charset="2"/>
              </a:rPr>
              <a:t> r</a:t>
            </a:r>
            <a:endParaRPr lang="nl-NL" sz="280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3FEDC862-BE1F-4540-95AF-5DFD8E3A4108}"/>
              </a:ext>
            </a:extLst>
          </p:cNvPr>
          <p:cNvSpPr txBox="1"/>
          <p:nvPr/>
        </p:nvSpPr>
        <p:spPr>
          <a:xfrm>
            <a:off x="5573902" y="322826"/>
            <a:ext cx="2146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ZORGPIRAMIDE</a:t>
            </a:r>
          </a:p>
        </p:txBody>
      </p:sp>
    </p:spTree>
    <p:extLst>
      <p:ext uri="{BB962C8B-B14F-4D97-AF65-F5344CB8AC3E}">
        <p14:creationId xmlns:p14="http://schemas.microsoft.com/office/powerpoint/2010/main" val="3030749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4A6D5C28-DC03-46F4-AF00-5A47E9704D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00FE9A3-33A2-4774-AAC7-6096D77BA918}"/>
              </a:ext>
            </a:extLst>
          </p:cNvPr>
          <p:cNvSpPr/>
          <p:nvPr/>
        </p:nvSpPr>
        <p:spPr>
          <a:xfrm>
            <a:off x="427172" y="407276"/>
            <a:ext cx="10758311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 wet ligt vast of komt vast te liggen wat we (boven)regionaal moeten regelen: de bovenste segmenten van de piramide. </a:t>
            </a:r>
          </a:p>
          <a:p>
            <a:endParaRPr lang="nl-NL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ambulante jeugdhulp (</a:t>
            </a:r>
            <a:r>
              <a:rPr lang="nl-NL" sz="2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 eigen leefomgeving</a:t>
            </a:r>
            <a:r>
              <a:rPr lang="nl-N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is door Almelo en Hof van Twente aanbesteed op producten en door de overige 12 Twentse gemeente op basis van ondersteuningsbehoefte.</a:t>
            </a:r>
          </a:p>
          <a:p>
            <a:endParaRPr lang="nl-NL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 Twentse uitgangspunten integrale inkoop Jeugd en Wmo: 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gezin, 1 plan, 1 regisseur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 kracht (inzet van omgeving en lokale algemene voorzieningen)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Keuzevrijheid voor de cliënt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Lokaal wat lokaal kan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Ondersteuning zo dichtbij als mogelijk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Zakelijk partnerschap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arenR"/>
            </a:pPr>
            <a:r>
              <a:rPr lang="nl-NL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Beperking administratieve lasten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051723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24257B9B-08E4-485A-AA5C-BD223206EF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886134E-2E85-4096-BC73-73779C116C8E}"/>
              </a:ext>
            </a:extLst>
          </p:cNvPr>
          <p:cNvSpPr txBox="1"/>
          <p:nvPr/>
        </p:nvSpPr>
        <p:spPr>
          <a:xfrm>
            <a:off x="760420" y="357469"/>
            <a:ext cx="1100937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Bestuurlijke Opdrachten waaraan wordt gewerkt</a:t>
            </a:r>
          </a:p>
          <a:p>
            <a:endParaRPr lang="nl-NL" sz="2000" b="1" dirty="0"/>
          </a:p>
          <a:p>
            <a:r>
              <a:rPr lang="nl-NL" sz="2000" b="1" dirty="0"/>
              <a:t>Jeugd groeit op in de eigen leefomgeving, Regionale Transformatie, Tafel 1 </a:t>
            </a:r>
          </a:p>
          <a:p>
            <a:pPr lvl="1"/>
            <a:r>
              <a:rPr lang="nl-NL" sz="2000" dirty="0"/>
              <a:t>De stagnaties in de zorg verminderen door samen vroegtijdig (preventieve en passende) zorg te bieden aan jeugd in en aan zijn/haar naaste omgeving.</a:t>
            </a:r>
          </a:p>
          <a:p>
            <a:endParaRPr lang="nl-NL" sz="2000" dirty="0"/>
          </a:p>
          <a:p>
            <a:r>
              <a:rPr lang="nl-NL" sz="2000" b="1" dirty="0"/>
              <a:t>In Twente groeit de jeugd veilig op, Regionale Transformatie, Tafel 2 </a:t>
            </a:r>
          </a:p>
          <a:p>
            <a:pPr lvl="1"/>
            <a:r>
              <a:rPr lang="nl-NL" sz="2000" dirty="0"/>
              <a:t>Hoe kunnen we als gehele keten in het gedwongen kader in Twente eenduidig werken, de samenwerking versterken zodat ieder kind veilig opgroeit?</a:t>
            </a:r>
          </a:p>
          <a:p>
            <a:endParaRPr lang="nl-NL" sz="2000" dirty="0"/>
          </a:p>
          <a:p>
            <a:r>
              <a:rPr lang="nl-NL" sz="2000" b="1" dirty="0"/>
              <a:t>Perspectief op een goed leven, Regionale Transformatie, Tafel 3</a:t>
            </a:r>
          </a:p>
          <a:p>
            <a:pPr lvl="1"/>
            <a:r>
              <a:rPr lang="nl-NL" sz="2000" dirty="0"/>
              <a:t>Hoe kunnen we als onderwijs, gemeenten en zorgaanbieders zo samenwerken dat we komen tot een goede ondersteuning van jongeren met perspectief op een goed leven?</a:t>
            </a:r>
          </a:p>
          <a:p>
            <a:endParaRPr lang="nl-NL" sz="2000" dirty="0"/>
          </a:p>
          <a:p>
            <a:r>
              <a:rPr lang="nl-NL" sz="2000" b="1" dirty="0"/>
              <a:t>Doorontwikkeling huidig zorgsysteem</a:t>
            </a:r>
          </a:p>
          <a:p>
            <a:pPr lvl="1"/>
            <a:r>
              <a:rPr lang="nl-NL" sz="2000" dirty="0"/>
              <a:t>Gericht op praktische verbeteringen in de uitvoering binnen de lopende contractafspraken Jeugdhulp en Wmo.  </a:t>
            </a:r>
          </a:p>
        </p:txBody>
      </p:sp>
    </p:spTree>
    <p:extLst>
      <p:ext uri="{BB962C8B-B14F-4D97-AF65-F5344CB8AC3E}">
        <p14:creationId xmlns:p14="http://schemas.microsoft.com/office/powerpoint/2010/main" val="2442700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28A632AB-5C63-4E26-BE9C-339BBDDB65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DD13DB7-B9A9-4CF2-9C2E-F79B99640772}"/>
              </a:ext>
            </a:extLst>
          </p:cNvPr>
          <p:cNvSpPr txBox="1"/>
          <p:nvPr/>
        </p:nvSpPr>
        <p:spPr>
          <a:xfrm>
            <a:off x="508002" y="564444"/>
            <a:ext cx="104873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Bestuurlijke opdracht inrichting en coördinatie van een expertisecentrum voor jeugdhulp voor Overijssel namens de jeugdhulpregio’s Twente en IJsselland </a:t>
            </a:r>
          </a:p>
          <a:p>
            <a:pPr lvl="1"/>
            <a:r>
              <a:rPr lang="nl-NL" sz="2000" dirty="0"/>
              <a:t>Gericht op de meest complexe, meervoudige, problematiek waarvoor maatwerkoplossingen nodig zijn vanuit verschillende expertises en organisaties. Voor het bieden van passende jeugdhulp en begeleiding is samenwerking op bovenregionale schaal nodig.</a:t>
            </a:r>
          </a:p>
          <a:p>
            <a:pPr lvl="1"/>
            <a:endParaRPr lang="nl-NL" dirty="0"/>
          </a:p>
          <a:p>
            <a:r>
              <a:rPr lang="nl-NL" sz="2000" b="1" dirty="0"/>
              <a:t>Tegengaan Zorgfraude</a:t>
            </a:r>
          </a:p>
          <a:p>
            <a:pPr lvl="1"/>
            <a:r>
              <a:rPr lang="nl-NL" sz="2000" dirty="0"/>
              <a:t>Starten met Proeftuin Zorgfraude, grenzen op zoeken aanpak schimmige constructies, investeren in eisen betrouwbaarheid en kwaliteit voor toegang</a:t>
            </a:r>
          </a:p>
          <a:p>
            <a:endParaRPr lang="nl-NL" dirty="0"/>
          </a:p>
          <a:p>
            <a:r>
              <a:rPr lang="nl-NL" sz="2000" b="1" dirty="0"/>
              <a:t>Rekenkameronderzoek</a:t>
            </a:r>
          </a:p>
          <a:p>
            <a:pPr lvl="1"/>
            <a:r>
              <a:rPr lang="nl-NL" sz="2000" dirty="0"/>
              <a:t>De gezamenlijke Twentse rekenkamers hebben een onderzoek ingesteld naar de oplopende kosten van de jeugdhulp in negen Twentse gemeenten: Almelo, Borne, Dinkelland, Enschede, Hengelo, Hof van Twente, Losser, Oldenzaal en Tubbergen. Oplevering nota rond 1 juni</a:t>
            </a:r>
          </a:p>
        </p:txBody>
      </p:sp>
    </p:spTree>
    <p:extLst>
      <p:ext uri="{BB962C8B-B14F-4D97-AF65-F5344CB8AC3E}">
        <p14:creationId xmlns:p14="http://schemas.microsoft.com/office/powerpoint/2010/main" val="3558725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afel&#10;&#10;Automatisch gegenereerde beschrijving">
            <a:extLst>
              <a:ext uri="{FF2B5EF4-FFF2-40B4-BE49-F238E27FC236}">
                <a16:creationId xmlns:a16="http://schemas.microsoft.com/office/drawing/2014/main" id="{396A7428-3546-4AAA-A54C-EADBCEA6D2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vaal 2">
            <a:extLst>
              <a:ext uri="{FF2B5EF4-FFF2-40B4-BE49-F238E27FC236}">
                <a16:creationId xmlns:a16="http://schemas.microsoft.com/office/drawing/2014/main" id="{60F08C21-2920-4E14-9668-E0662AA00B22}"/>
              </a:ext>
            </a:extLst>
          </p:cNvPr>
          <p:cNvSpPr/>
          <p:nvPr/>
        </p:nvSpPr>
        <p:spPr>
          <a:xfrm>
            <a:off x="3296356" y="3856646"/>
            <a:ext cx="4297799" cy="2555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Aanbieders</a:t>
            </a:r>
            <a:endParaRPr lang="nl-NL" sz="2400" dirty="0"/>
          </a:p>
          <a:p>
            <a:pPr algn="ctr"/>
            <a:r>
              <a:rPr lang="nl-NL" dirty="0"/>
              <a:t>Keuzevrijheid versus beheersbaarheid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494871FB-FA20-4737-9856-7F3CDE0D29F7}"/>
              </a:ext>
            </a:extLst>
          </p:cNvPr>
          <p:cNvSpPr/>
          <p:nvPr/>
        </p:nvSpPr>
        <p:spPr>
          <a:xfrm>
            <a:off x="3081867" y="861715"/>
            <a:ext cx="4538133" cy="2484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Sturing</a:t>
            </a:r>
          </a:p>
          <a:p>
            <a:pPr algn="ctr"/>
            <a:r>
              <a:rPr lang="nl-NL" dirty="0"/>
              <a:t>Financiële verantwoordelijkheid versus goede samenwerking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D5E44FE3-F058-470C-848E-57F4703029D8}"/>
              </a:ext>
            </a:extLst>
          </p:cNvPr>
          <p:cNvSpPr/>
          <p:nvPr/>
        </p:nvSpPr>
        <p:spPr>
          <a:xfrm>
            <a:off x="6260580" y="2215171"/>
            <a:ext cx="4297799" cy="2893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Lokaal – Regionaal</a:t>
            </a:r>
          </a:p>
          <a:p>
            <a:pPr algn="ctr"/>
            <a:r>
              <a:rPr lang="nl-NL" dirty="0"/>
              <a:t>Hoe kan regionale samenwerking helpen lokale problemen aan te pakken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CC294678-2604-4791-99AC-2F8C5D50026C}"/>
              </a:ext>
            </a:extLst>
          </p:cNvPr>
          <p:cNvSpPr/>
          <p:nvPr/>
        </p:nvSpPr>
        <p:spPr>
          <a:xfrm>
            <a:off x="691147" y="2524009"/>
            <a:ext cx="4297799" cy="2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Toegang</a:t>
            </a:r>
          </a:p>
          <a:p>
            <a:pPr algn="ctr"/>
            <a:r>
              <a:rPr lang="nl-NL" dirty="0"/>
              <a:t>Verbinding met de sociale basis en de gecontracteerde jeugdhulp</a:t>
            </a:r>
          </a:p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2B98448-B7CF-40F0-AF7D-39E84D6A04A5}"/>
              </a:ext>
            </a:extLst>
          </p:cNvPr>
          <p:cNvSpPr txBox="1"/>
          <p:nvPr/>
        </p:nvSpPr>
        <p:spPr>
          <a:xfrm>
            <a:off x="838200" y="400050"/>
            <a:ext cx="1040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Rondje langs de velden levert 4 thema’s voor gesprek, veel onderlinge samenhang </a:t>
            </a:r>
          </a:p>
        </p:txBody>
      </p:sp>
    </p:spTree>
    <p:extLst>
      <p:ext uri="{BB962C8B-B14F-4D97-AF65-F5344CB8AC3E}">
        <p14:creationId xmlns:p14="http://schemas.microsoft.com/office/powerpoint/2010/main" val="35759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E96AD4E6-331A-48E3-BED8-D4FACE0EF6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53BC145-27AA-4244-98EE-B134C6E438B1}"/>
              </a:ext>
            </a:extLst>
          </p:cNvPr>
          <p:cNvSpPr txBox="1"/>
          <p:nvPr/>
        </p:nvSpPr>
        <p:spPr>
          <a:xfrm>
            <a:off x="327378" y="428978"/>
            <a:ext cx="958426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Thema’s</a:t>
            </a:r>
            <a:r>
              <a:rPr lang="nl-NL" sz="2600" b="1" dirty="0"/>
              <a:t> </a:t>
            </a:r>
          </a:p>
          <a:p>
            <a:endParaRPr lang="nl-NL" dirty="0"/>
          </a:p>
          <a:p>
            <a:r>
              <a:rPr lang="nl-NL" sz="2400" b="1" dirty="0"/>
              <a:t>Sturing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Goede en toegankelijke hulp voor jeugd en gezin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Grip op Financiën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Controle en Verantwoording, Administratieve Lasten beperken, Grip op Kwaliteit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Normaliseren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Ruimte voor professionals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Voldoende aanbod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Keuzevrijheid</a:t>
            </a:r>
          </a:p>
          <a:p>
            <a:endParaRPr lang="nl-NL" sz="2000" dirty="0"/>
          </a:p>
          <a:p>
            <a:endParaRPr lang="nl-NL" sz="2000" b="1" dirty="0"/>
          </a:p>
          <a:p>
            <a:r>
              <a:rPr lang="nl-NL" sz="2400" b="1" dirty="0"/>
              <a:t>Lokaal en (Boven)Regionaal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Wat is belangrijk om binnen de gemeente te kunnen regelen?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Wat moeten we sowieso regionaal regelen?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Hoe kunnen regionale afspraken helpen om lokale problemen aan te pakken?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Wat is er nodig om wendbaar een slagvaardig te kunnen opereren?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47208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9CFE3CE3-2AE0-47BC-B916-87F3A6FF69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04C4A75-908C-431E-9644-9E000E15EBDB}"/>
              </a:ext>
            </a:extLst>
          </p:cNvPr>
          <p:cNvSpPr txBox="1"/>
          <p:nvPr/>
        </p:nvSpPr>
        <p:spPr>
          <a:xfrm>
            <a:off x="722490" y="846667"/>
            <a:ext cx="107018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De Lokale Toegang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Hoe verhouden de externe verwijzers en de gemeente zich tot elkaar? 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Waar zitten de kansen op verbetering? Wat vraagt dit van alle betrokken partijen: gemeentelijke toegang, huisarts en medisch specialisten, onderwijs, welzijn, veiligheid, sociale basis.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Hoe verbinden we de formele toegang tot geïndiceerde jeugdhulp met de basisvoorzieningen en lokale, preventieve ondersteuningsmogelijkheden (over en weer)? </a:t>
            </a:r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400" b="1" dirty="0"/>
              <a:t>De Aanbieders 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Wie krijgt toegang tot het aanbieden van Jeugdhulp?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Hoe komen we tot een beheersbaar aantal aanbieders?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Verbinding met het voorliggend veld, de sociale basis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Gedeelde verantwoordelijkheid? </a:t>
            </a:r>
          </a:p>
          <a:p>
            <a:pPr marL="342900" indent="-342900">
              <a:buFontTx/>
              <a:buChar char="-"/>
            </a:pPr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677850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F06A2BD7-597C-405C-9BFE-69AD9845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227E81-ECE5-478F-AC2E-3A92E858D076}"/>
              </a:ext>
            </a:extLst>
          </p:cNvPr>
          <p:cNvSpPr txBox="1"/>
          <p:nvPr/>
        </p:nvSpPr>
        <p:spPr>
          <a:xfrm>
            <a:off x="3206044" y="2321004"/>
            <a:ext cx="5779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cap="small" dirty="0">
                <a:solidFill>
                  <a:srgbClr val="0070C0"/>
                </a:solidFill>
              </a:rPr>
              <a:t>Hoe gaan we het doen? </a:t>
            </a:r>
            <a:endParaRPr lang="nl-NL" sz="4400" cap="small" dirty="0">
              <a:solidFill>
                <a:srgbClr val="0070C0"/>
              </a:solidFill>
            </a:endParaRPr>
          </a:p>
          <a:p>
            <a:endParaRPr lang="nl-NL" sz="3600" dirty="0"/>
          </a:p>
          <a:p>
            <a:endParaRPr lang="nl-NL" sz="3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5191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F06A2BD7-597C-405C-9BFE-69AD9845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227E81-ECE5-478F-AC2E-3A92E858D076}"/>
              </a:ext>
            </a:extLst>
          </p:cNvPr>
          <p:cNvSpPr txBox="1"/>
          <p:nvPr/>
        </p:nvSpPr>
        <p:spPr>
          <a:xfrm>
            <a:off x="688622" y="643467"/>
            <a:ext cx="106679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Inventariseren en informeren, april – juni</a:t>
            </a:r>
          </a:p>
          <a:p>
            <a:endParaRPr lang="nl-NL" sz="2800" b="1" dirty="0"/>
          </a:p>
          <a:p>
            <a:r>
              <a:rPr lang="nl-NL" sz="2200" dirty="0"/>
              <a:t>We gebruiken de inventarisatie om alle belanghebbende groepen te informeren over de huidige situatie, bijbehorende context en kaders.</a:t>
            </a:r>
          </a:p>
          <a:p>
            <a:endParaRPr lang="nl-NL" sz="2200" dirty="0"/>
          </a:p>
          <a:p>
            <a:r>
              <a:rPr lang="nl-NL" sz="2200" dirty="0"/>
              <a:t>We gaan vervolgens met de groepen belanghebbenden in gesprek over de onderwerpen/thema’s die een plek moeten krijgen in de Regiovisie Jeugdhulp Twente. We maken gebruik van:</a:t>
            </a:r>
          </a:p>
          <a:p>
            <a:r>
              <a:rPr lang="nl-NL" sz="2200" dirty="0"/>
              <a:t>•	reguliere overleggen aan diverse tafels</a:t>
            </a:r>
          </a:p>
          <a:p>
            <a:r>
              <a:rPr lang="nl-NL" sz="2200" dirty="0"/>
              <a:t>•	video + uitnodigingen digitale vragenlijst </a:t>
            </a:r>
            <a:r>
              <a:rPr lang="nl-NL" sz="2200" dirty="0">
                <a:sym typeface="Wingdings" panose="05000000000000000000" pitchFamily="2" charset="2"/>
              </a:rPr>
              <a:t> op 18 juni verzonden aan cliëntenraden, 	zorgaanbieders, lokale spelers</a:t>
            </a:r>
            <a:endParaRPr lang="nl-NL" sz="2200" dirty="0"/>
          </a:p>
          <a:p>
            <a:r>
              <a:rPr lang="nl-NL" sz="2200" dirty="0"/>
              <a:t>•	zoombijeenkomsten</a:t>
            </a:r>
          </a:p>
          <a:p>
            <a:endParaRPr lang="nl-NL" sz="22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7854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afel&#10;&#10;Automatisch gegenereerde beschrijving">
            <a:extLst>
              <a:ext uri="{FF2B5EF4-FFF2-40B4-BE49-F238E27FC236}">
                <a16:creationId xmlns:a16="http://schemas.microsoft.com/office/drawing/2014/main" id="{E53F7263-CF54-4218-9241-41F8A1CE3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7C09A15-FF1F-4AD7-8A6D-913614EE1A83}"/>
              </a:ext>
            </a:extLst>
          </p:cNvPr>
          <p:cNvSpPr txBox="1"/>
          <p:nvPr/>
        </p:nvSpPr>
        <p:spPr>
          <a:xfrm>
            <a:off x="5338415" y="2474893"/>
            <a:ext cx="151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dirty="0"/>
              <a:t>Inleiding </a:t>
            </a:r>
          </a:p>
        </p:txBody>
      </p:sp>
    </p:spTree>
    <p:extLst>
      <p:ext uri="{BB962C8B-B14F-4D97-AF65-F5344CB8AC3E}">
        <p14:creationId xmlns:p14="http://schemas.microsoft.com/office/powerpoint/2010/main" val="2822557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F06A2BD7-597C-405C-9BFE-69AD9845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227E81-ECE5-478F-AC2E-3A92E858D076}"/>
              </a:ext>
            </a:extLst>
          </p:cNvPr>
          <p:cNvSpPr txBox="1"/>
          <p:nvPr/>
        </p:nvSpPr>
        <p:spPr>
          <a:xfrm>
            <a:off x="688622" y="643467"/>
            <a:ext cx="10667999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Consulteren en verdiepen, juli – september.</a:t>
            </a:r>
          </a:p>
          <a:p>
            <a:endParaRPr lang="nl-NL" sz="2200" dirty="0"/>
          </a:p>
          <a:p>
            <a:r>
              <a:rPr lang="nl-NL" sz="2200" dirty="0"/>
              <a:t>We kijken in deze fase naar de toekomst. Waar willen we naar toe? Welke gezamenlijke opgaven zien we (per thema)? </a:t>
            </a:r>
          </a:p>
          <a:p>
            <a:r>
              <a:rPr lang="nl-NL" sz="2200" dirty="0"/>
              <a:t>Samen met belanghebbenden kijken we hoe we de samenwerking kunnen optimaliseren. </a:t>
            </a:r>
          </a:p>
          <a:p>
            <a:r>
              <a:rPr lang="nl-NL" sz="2200" dirty="0"/>
              <a:t>En welke bijdrage men kan leveren.</a:t>
            </a:r>
          </a:p>
          <a:p>
            <a:endParaRPr lang="nl-NL" sz="2200" dirty="0"/>
          </a:p>
          <a:p>
            <a:r>
              <a:rPr lang="nl-NL" sz="2200" dirty="0"/>
              <a:t>We maken gebruik van: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/>
              <a:t>Online dialoog-/mixtafels (met een vertegenwoordiging van publieksgroepen)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/>
              <a:t>Zo mogelijk fysieke bijeenkomsten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/>
              <a:t>Website, reguliere overlegmomenten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/>
              <a:t>Webinar</a:t>
            </a:r>
          </a:p>
          <a:p>
            <a:endParaRPr lang="nl-NL" sz="2400" dirty="0"/>
          </a:p>
          <a:p>
            <a:r>
              <a:rPr lang="nl-NL" sz="2200" dirty="0"/>
              <a:t>We zorgen er voor dat consultatie en verdieping aansluit bij de praktijk van de betreffende partij.</a:t>
            </a:r>
          </a:p>
          <a:p>
            <a:endParaRPr lang="nl-NL" sz="2200" dirty="0"/>
          </a:p>
          <a:p>
            <a:r>
              <a:rPr lang="nl-NL" sz="2200" dirty="0"/>
              <a:t>We voeren gesprekken regionaal en lokaal.</a:t>
            </a:r>
          </a:p>
        </p:txBody>
      </p:sp>
    </p:spTree>
    <p:extLst>
      <p:ext uri="{BB962C8B-B14F-4D97-AF65-F5344CB8AC3E}">
        <p14:creationId xmlns:p14="http://schemas.microsoft.com/office/powerpoint/2010/main" val="3077367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F06A2BD7-597C-405C-9BFE-69AD9845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227E81-ECE5-478F-AC2E-3A92E858D076}"/>
              </a:ext>
            </a:extLst>
          </p:cNvPr>
          <p:cNvSpPr txBox="1"/>
          <p:nvPr/>
        </p:nvSpPr>
        <p:spPr>
          <a:xfrm>
            <a:off x="688622" y="643467"/>
            <a:ext cx="1066799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Concepten opleveren, terugleggen en besluitvorming voorbereiden,  september - oktober</a:t>
            </a:r>
          </a:p>
          <a:p>
            <a:endParaRPr lang="nl-NL" sz="2200" dirty="0"/>
          </a:p>
          <a:p>
            <a:r>
              <a:rPr lang="nl-NL" sz="2200" dirty="0"/>
              <a:t>Op basis van de opgehaalde input stellen we een concept Regiovisie Jeugdhulp Twente op. Deze leggen we vervolgens voor aan de publieksgroepen voor eventuele laatste vragen en aanvullingen. Met als resultaat: een definitief concept Regiovisie Jeugdhulp, gereed voor besluitvorming.</a:t>
            </a:r>
          </a:p>
          <a:p>
            <a:endParaRPr lang="nl-NL" sz="2200" dirty="0"/>
          </a:p>
          <a:p>
            <a:r>
              <a:rPr lang="nl-NL" sz="2200" dirty="0"/>
              <a:t>De Bestuurscommissie OZJT stuurt de Regiovisie naar de 14 colleges van B&amp;W met het verzoek deze visie ter vaststelling aan de betreffende gemeenteraden.</a:t>
            </a:r>
          </a:p>
          <a:p>
            <a:endParaRPr lang="nl-NL" sz="2200" dirty="0"/>
          </a:p>
          <a:p>
            <a:endParaRPr lang="nl-NL" sz="2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3119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377923FA-E746-4247-8AE6-C136636448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84F2449-63B2-4F19-8037-7388DA28C0F0}"/>
              </a:ext>
            </a:extLst>
          </p:cNvPr>
          <p:cNvSpPr txBox="1"/>
          <p:nvPr/>
        </p:nvSpPr>
        <p:spPr>
          <a:xfrm>
            <a:off x="620889" y="733778"/>
            <a:ext cx="1095022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De  rol van de gemeenteraad</a:t>
            </a:r>
          </a:p>
          <a:p>
            <a:endParaRPr lang="nl-NL" dirty="0"/>
          </a:p>
          <a:p>
            <a:r>
              <a:rPr lang="nl-NL" sz="2000" dirty="0"/>
              <a:t>Hoewel het opstellen van de visie iets is dat gezamenlijk moet gebeuren, is </a:t>
            </a:r>
            <a:r>
              <a:rPr lang="nl-NL" sz="2000" b="1" dirty="0"/>
              <a:t>het vaststellen van de visie in formele zin een taak van de gemeente en de gemeenteraden</a:t>
            </a:r>
            <a:r>
              <a:rPr lang="nl-NL" sz="2000" dirty="0"/>
              <a:t>. Uiteindelijk is en blijft de gemeente de opdrachtgever. </a:t>
            </a:r>
          </a:p>
          <a:p>
            <a:endParaRPr lang="nl-NL" sz="2000" dirty="0"/>
          </a:p>
          <a:p>
            <a:r>
              <a:rPr lang="nl-NL" sz="2000" dirty="0"/>
              <a:t>Het vaststellen door de gemeenteraden geeft de visie gewicht en geeft houvast aan de uitvoering.</a:t>
            </a:r>
          </a:p>
          <a:p>
            <a:endParaRPr lang="nl-NL" sz="2000" dirty="0"/>
          </a:p>
          <a:p>
            <a:r>
              <a:rPr lang="nl-NL" sz="2000" dirty="0"/>
              <a:t>Het past bij de </a:t>
            </a:r>
            <a:r>
              <a:rPr lang="nl-NL" sz="2000" b="1" dirty="0"/>
              <a:t>kaderstellende rol </a:t>
            </a:r>
            <a:r>
              <a:rPr lang="nl-NL" sz="2000" dirty="0"/>
              <a:t>van de gemeenteraden.</a:t>
            </a:r>
          </a:p>
          <a:p>
            <a:endParaRPr lang="nl-NL" sz="2000" dirty="0"/>
          </a:p>
          <a:p>
            <a:r>
              <a:rPr lang="nl-NL" sz="2000" dirty="0"/>
              <a:t>De Regiovisie vormt de basis van het opdrachtgeverschap. Het opstellen van een visie </a:t>
            </a:r>
            <a:r>
              <a:rPr lang="nl-NL" sz="2000" b="1" dirty="0">
                <a:solidFill>
                  <a:srgbClr val="0070C0"/>
                </a:solidFill>
              </a:rPr>
              <a:t>met andere partijen dan alleen de gemeenten is daarbij van groot belang</a:t>
            </a:r>
            <a:r>
              <a:rPr lang="nl-NL" sz="2000" dirty="0"/>
              <a:t>. Daarmee wordt geborgd dat de visie niet alleen iets is van de gemeenten, maar dat het ook verankerd is in </a:t>
            </a:r>
            <a:r>
              <a:rPr lang="nl-NL" sz="2000" b="1" dirty="0">
                <a:solidFill>
                  <a:srgbClr val="0070C0"/>
                </a:solidFill>
              </a:rPr>
              <a:t>de wensen en eisen van diegenen die er in de praktijk mee te maken hebben.</a:t>
            </a:r>
            <a:r>
              <a:rPr lang="nl-NL" sz="2000" dirty="0">
                <a:solidFill>
                  <a:srgbClr val="0070C0"/>
                </a:solidFill>
              </a:rPr>
              <a:t> </a:t>
            </a:r>
            <a:r>
              <a:rPr lang="nl-NL" sz="2000" dirty="0"/>
              <a:t>Ook is het gezamenlijk opstellen van een visie van belang voor de uitvoering erna, dit creëert draagvlak. </a:t>
            </a:r>
          </a:p>
        </p:txBody>
      </p:sp>
    </p:spTree>
    <p:extLst>
      <p:ext uri="{BB962C8B-B14F-4D97-AF65-F5344CB8AC3E}">
        <p14:creationId xmlns:p14="http://schemas.microsoft.com/office/powerpoint/2010/main" val="1499308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afel&#10;&#10;Automatisch gegenereerde beschrijving">
            <a:extLst>
              <a:ext uri="{FF2B5EF4-FFF2-40B4-BE49-F238E27FC236}">
                <a16:creationId xmlns:a16="http://schemas.microsoft.com/office/drawing/2014/main" id="{FFE6369D-9E4C-4942-B338-519EA9887E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AD7B9A9-9AE7-456F-83B2-53A783B55CD7}"/>
              </a:ext>
            </a:extLst>
          </p:cNvPr>
          <p:cNvSpPr txBox="1"/>
          <p:nvPr/>
        </p:nvSpPr>
        <p:spPr>
          <a:xfrm>
            <a:off x="723899" y="723900"/>
            <a:ext cx="106214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De rol van de adviesraden</a:t>
            </a:r>
          </a:p>
          <a:p>
            <a:endParaRPr lang="nl-NL" dirty="0"/>
          </a:p>
          <a:p>
            <a:r>
              <a:rPr lang="nl-NL" sz="2000" dirty="0"/>
              <a:t>De formele rol van de adviesraden kan verschillen per gemeente.</a:t>
            </a:r>
          </a:p>
          <a:p>
            <a:endParaRPr lang="nl-NL" sz="2000" dirty="0"/>
          </a:p>
          <a:p>
            <a:r>
              <a:rPr lang="nl-NL" sz="2000" dirty="0"/>
              <a:t>We hopen dat in oktober de bestuurscommissie OZJT in kan stemmen met de concept Regiovisie. Vervolgens wordt de Regiovisie Jeugdhulp aangeboden aan de gemeentebesturen voor vaststelling.  </a:t>
            </a:r>
          </a:p>
          <a:p>
            <a:endParaRPr lang="nl-NL" sz="2000" dirty="0"/>
          </a:p>
          <a:p>
            <a:r>
              <a:rPr lang="nl-NL" sz="2000" dirty="0"/>
              <a:t>Veel informatie beschikbaar op de site </a:t>
            </a:r>
            <a:r>
              <a:rPr lang="nl-NL" sz="2000" dirty="0">
                <a:hlinkClick r:id="rId3"/>
              </a:rPr>
              <a:t>www.samen14.nl/regiovisie</a:t>
            </a:r>
            <a:r>
              <a:rPr lang="nl-NL" sz="2000" dirty="0"/>
              <a:t> over het proces en over de inhoud. Daar zijn ook de vragenlijsten te vinden voor jongeren (en ouders)</a:t>
            </a:r>
          </a:p>
          <a:p>
            <a:endParaRPr lang="nl-NL" sz="2000" dirty="0"/>
          </a:p>
          <a:p>
            <a:r>
              <a:rPr lang="nl-NL" sz="2000" dirty="0"/>
              <a:t>Tips en suggesties voor ons?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/>
              <a:t>Laat het weten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2000" dirty="0"/>
              <a:t>Mailadressen ….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89904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F06A2BD7-597C-405C-9BFE-69AD9845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227E81-ECE5-478F-AC2E-3A92E858D076}"/>
              </a:ext>
            </a:extLst>
          </p:cNvPr>
          <p:cNvSpPr txBox="1"/>
          <p:nvPr/>
        </p:nvSpPr>
        <p:spPr>
          <a:xfrm>
            <a:off x="881147" y="680206"/>
            <a:ext cx="10667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Communicatie: 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Via website: </a:t>
            </a:r>
            <a:r>
              <a:rPr lang="nl-NL" sz="2200" dirty="0">
                <a:hlinkClick r:id="rId3"/>
              </a:rPr>
              <a:t>www.samen14.nl/regiovisie</a:t>
            </a:r>
            <a:r>
              <a:rPr lang="nl-NL" sz="2200" dirty="0"/>
              <a:t> </a:t>
            </a:r>
          </a:p>
          <a:p>
            <a:pPr marL="914400" lvl="1" indent="-457200">
              <a:buFontTx/>
              <a:buChar char="-"/>
            </a:pPr>
            <a:r>
              <a:rPr lang="nl-NL" sz="2200" dirty="0"/>
              <a:t>Nieuwe informatie over proces en voortgang</a:t>
            </a:r>
          </a:p>
          <a:p>
            <a:pPr marL="914400" lvl="1" indent="-457200">
              <a:buFontTx/>
              <a:buChar char="-"/>
            </a:pPr>
            <a:r>
              <a:rPr lang="nl-NL" sz="2200" dirty="0"/>
              <a:t>Podcast</a:t>
            </a:r>
          </a:p>
          <a:p>
            <a:pPr marL="914400" lvl="1" indent="-457200">
              <a:buFontTx/>
              <a:buChar char="-"/>
            </a:pPr>
            <a:r>
              <a:rPr lang="nl-NL" sz="2200" dirty="0"/>
              <a:t>Video</a:t>
            </a:r>
          </a:p>
          <a:p>
            <a:pPr marL="914400" lvl="1" indent="-457200">
              <a:buFontTx/>
              <a:buChar char="-"/>
            </a:pPr>
            <a:r>
              <a:rPr lang="nl-NL" sz="2200" dirty="0"/>
              <a:t>Vragenlijsten</a:t>
            </a:r>
          </a:p>
          <a:p>
            <a:pPr marL="914400" lvl="1" indent="-457200">
              <a:buFontTx/>
              <a:buChar char="-"/>
            </a:pPr>
            <a:r>
              <a:rPr lang="nl-NL" sz="2200" dirty="0"/>
              <a:t>Aankondigingen vervolgstappen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Nieuwsbrief OZJT </a:t>
            </a:r>
          </a:p>
          <a:p>
            <a:pPr marL="457200" indent="-457200">
              <a:buFontTx/>
              <a:buChar char="-"/>
            </a:pPr>
            <a:r>
              <a:rPr lang="nl-NL" sz="2200" dirty="0"/>
              <a:t>Weekjournaal OZJT</a:t>
            </a:r>
          </a:p>
          <a:p>
            <a:pPr marL="457200" indent="-457200">
              <a:buFontTx/>
              <a:buChar char="-"/>
            </a:pPr>
            <a:endParaRPr lang="nl-NL" sz="2200" dirty="0"/>
          </a:p>
          <a:p>
            <a:endParaRPr lang="nl-NL" sz="2800" dirty="0">
              <a:solidFill>
                <a:srgbClr val="0070C0"/>
              </a:solidFill>
            </a:endParaRPr>
          </a:p>
          <a:p>
            <a:endParaRPr lang="nl-NL" sz="2000" dirty="0"/>
          </a:p>
          <a:p>
            <a:endParaRPr lang="nl-NL" sz="2000" dirty="0"/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915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B5E17238-2B6B-4C5B-A983-D26F32D2D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A9770B18-5D08-47C6-8B32-112A0E0A3A6E}"/>
              </a:ext>
            </a:extLst>
          </p:cNvPr>
          <p:cNvSpPr txBox="1">
            <a:spLocks/>
          </p:cNvSpPr>
          <p:nvPr/>
        </p:nvSpPr>
        <p:spPr>
          <a:xfrm>
            <a:off x="6470247" y="4551037"/>
            <a:ext cx="4926411" cy="1509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NL" sz="4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7366AB8-E346-42ED-97F1-CC9FE9D9621E}"/>
              </a:ext>
            </a:extLst>
          </p:cNvPr>
          <p:cNvSpPr txBox="1"/>
          <p:nvPr/>
        </p:nvSpPr>
        <p:spPr>
          <a:xfrm>
            <a:off x="1083732" y="473862"/>
            <a:ext cx="999066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Moet er een Regiovisie Jeugdhulp komen? JA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000" dirty="0"/>
              <a:t>Gemeenten hebben zich verplicht met de Norm voor Opdrachtgeverschap om een Regiovisie Jeugdhulp op te stellen die door de lokale gemeenteraden in die Regio wordt vastgesteld in 2021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000" dirty="0"/>
              <a:t>De gemeenteraden van de regio Twente moeten zich uitspreken over de kaders voor het vervolg op de Inkoop Jeugdhulp 2019 – 2022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000" dirty="0"/>
              <a:t>Wetsvoorstel 5 maart 2021 ‘Verbetering beschikbaarheid zorg voor jeugdigen’ (wijziging Jeugdwet). Gemeenten worden verplicht om een regiovisie op te stellen.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D1F5657-2DCE-4417-A1FD-177B2D24C00D}"/>
              </a:ext>
            </a:extLst>
          </p:cNvPr>
          <p:cNvSpPr txBox="1"/>
          <p:nvPr/>
        </p:nvSpPr>
        <p:spPr>
          <a:xfrm>
            <a:off x="1083732" y="3191729"/>
            <a:ext cx="95842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000" b="1" dirty="0"/>
          </a:p>
          <a:p>
            <a:r>
              <a:rPr lang="nl-NL" sz="2000" b="1" dirty="0"/>
              <a:t>De Jeugdwet:</a:t>
            </a:r>
          </a:p>
          <a:p>
            <a:r>
              <a:rPr lang="nl-NL" sz="2000" dirty="0"/>
              <a:t>De gemeente zorgt voor kwalitatief goede Jeugdhulp die aansluit bij de behoeften en mogelijkheden van jeugdigen, ouders en gezin. </a:t>
            </a:r>
          </a:p>
          <a:p>
            <a:endParaRPr lang="nl-NL" sz="2000" b="1" dirty="0"/>
          </a:p>
          <a:p>
            <a:r>
              <a:rPr lang="nl-NL" sz="2000" b="1" dirty="0"/>
              <a:t>De regionale en lokale opgave:</a:t>
            </a:r>
          </a:p>
          <a:p>
            <a:r>
              <a:rPr lang="nl-NL" sz="2000" dirty="0"/>
              <a:t>Hoe zorgen we voor een goed werkende en toegankelijke Jeugdhulp voor onze inwoners, die betaalbaar is, niet alleen nu, maar ook in de toekomst.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94537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afel&#10;&#10;Automatisch gegenereerde beschrijving">
            <a:extLst>
              <a:ext uri="{FF2B5EF4-FFF2-40B4-BE49-F238E27FC236}">
                <a16:creationId xmlns:a16="http://schemas.microsoft.com/office/drawing/2014/main" id="{C51F63F0-8570-43EA-BF1E-FBE764778C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54B32458-0AA0-49BC-AFD5-AC6E6724E82B}"/>
              </a:ext>
            </a:extLst>
          </p:cNvPr>
          <p:cNvSpPr txBox="1"/>
          <p:nvPr/>
        </p:nvSpPr>
        <p:spPr>
          <a:xfrm>
            <a:off x="258233" y="191910"/>
            <a:ext cx="111633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600" b="1" cap="small" dirty="0">
                <a:solidFill>
                  <a:srgbClr val="0070C0"/>
                </a:solidFill>
              </a:rPr>
              <a:t>De Regiovisie</a:t>
            </a:r>
          </a:p>
          <a:p>
            <a:endParaRPr lang="nl-NL" dirty="0"/>
          </a:p>
          <a:p>
            <a:r>
              <a:rPr lang="nl-NL" sz="2000" dirty="0"/>
              <a:t>Formuleert visie, ambitie en uitgangspunten voor de regionale samenwerking Jeugdhulp.</a:t>
            </a:r>
          </a:p>
          <a:p>
            <a:endParaRPr lang="nl-NL" sz="2000" dirty="0"/>
          </a:p>
          <a:p>
            <a:r>
              <a:rPr lang="nl-NL" sz="2000" dirty="0"/>
              <a:t>Geeft antwoord op de vraag </a:t>
            </a:r>
          </a:p>
          <a:p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wat regelen gemeenten lokaal en wat (boven)regionaal en hoe wordt dat aan elkaar verbonden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hoe de verschillende specialistische functies in de Jeugdhulp beschikbaar blijven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hoe aanbieders, ketenpartners en gemeenten zich tot elkaar verhouden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hoe ziet de ontwikkeling van het zorglandschap Jeugd er uit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hoe inhoud gegeven kan worden aan beperken van administratieve lasten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hoe we de lokale toegang goed aan laten sluiten bij de sociale basis infrastructuur en bij de gecontracteerde jeugdhulp</a:t>
            </a:r>
          </a:p>
          <a:p>
            <a:endParaRPr lang="nl-NL" sz="2000" dirty="0"/>
          </a:p>
          <a:p>
            <a:r>
              <a:rPr lang="nl-NL" sz="2000" dirty="0"/>
              <a:t>Legt het fundament voor het vervolg op de inkoop 2019 - 2022</a:t>
            </a:r>
          </a:p>
        </p:txBody>
      </p:sp>
    </p:spTree>
    <p:extLst>
      <p:ext uri="{BB962C8B-B14F-4D97-AF65-F5344CB8AC3E}">
        <p14:creationId xmlns:p14="http://schemas.microsoft.com/office/powerpoint/2010/main" val="213651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1C9D6641-44D4-4C00-9435-E559EC6AEA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CAF6202-5F7E-4BCE-8B36-7C147A118D37}"/>
              </a:ext>
            </a:extLst>
          </p:cNvPr>
          <p:cNvSpPr txBox="1"/>
          <p:nvPr/>
        </p:nvSpPr>
        <p:spPr>
          <a:xfrm>
            <a:off x="987622" y="798300"/>
            <a:ext cx="108937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Dat betekent dat we wel moeten laten zien dat wij, de gemeenten in de regio, dat zelf kunnen:</a:t>
            </a:r>
          </a:p>
          <a:p>
            <a:r>
              <a:rPr lang="nl-NL" sz="3600" dirty="0"/>
              <a:t>	</a:t>
            </a:r>
            <a:r>
              <a:rPr lang="nl-NL" sz="3600" dirty="0">
                <a:solidFill>
                  <a:srgbClr val="0070C0"/>
                </a:solidFill>
              </a:rPr>
              <a:t>Inhoud geven aan samenwerking en aan goed 	opdrachtgeverschap</a:t>
            </a:r>
          </a:p>
          <a:p>
            <a:endParaRPr lang="nl-NL" sz="3600" dirty="0"/>
          </a:p>
          <a:p>
            <a:r>
              <a:rPr lang="nl-NL" sz="3600" dirty="0"/>
              <a:t>En .. .dat we dat doen in overleg  met zorgaanbieders, ketenpartners, professionals en jeugdigen &amp; ouders.</a:t>
            </a:r>
          </a:p>
        </p:txBody>
      </p:sp>
    </p:spTree>
    <p:extLst>
      <p:ext uri="{BB962C8B-B14F-4D97-AF65-F5344CB8AC3E}">
        <p14:creationId xmlns:p14="http://schemas.microsoft.com/office/powerpoint/2010/main" val="305557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1536926E-4DAC-493C-8B02-059A17E096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F6899E-BBA9-4247-8FC5-323399650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Jeugdhulp </a:t>
            </a:r>
            <a:br>
              <a:rPr lang="nl-NL" dirty="0"/>
            </a:br>
            <a:r>
              <a:rPr lang="nl-NL" sz="4000" dirty="0"/>
              <a:t>in Twente</a:t>
            </a:r>
          </a:p>
        </p:txBody>
      </p:sp>
    </p:spTree>
    <p:extLst>
      <p:ext uri="{BB962C8B-B14F-4D97-AF65-F5344CB8AC3E}">
        <p14:creationId xmlns:p14="http://schemas.microsoft.com/office/powerpoint/2010/main" val="103969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afel&#10;&#10;Automatisch gegenereerde beschrijving">
            <a:extLst>
              <a:ext uri="{FF2B5EF4-FFF2-40B4-BE49-F238E27FC236}">
                <a16:creationId xmlns:a16="http://schemas.microsoft.com/office/drawing/2014/main" id="{0E586D08-0E66-4225-881D-9389B9F50A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1A3F361-325A-456C-8096-611A23B60F55}"/>
              </a:ext>
            </a:extLst>
          </p:cNvPr>
          <p:cNvSpPr txBox="1"/>
          <p:nvPr/>
        </p:nvSpPr>
        <p:spPr>
          <a:xfrm>
            <a:off x="609600" y="598312"/>
            <a:ext cx="1102156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cap="small" dirty="0"/>
              <a:t>Jeugdhulp</a:t>
            </a:r>
          </a:p>
          <a:p>
            <a:endParaRPr lang="nl-NL" sz="2000" dirty="0"/>
          </a:p>
          <a:p>
            <a:r>
              <a:rPr lang="nl-NL" sz="2400" dirty="0"/>
              <a:t>Er is iets aan de hand met het kind (jeugdige) of tussen ouder en kind en het lukt niet om daar op eigen kracht uit te komen.</a:t>
            </a:r>
          </a:p>
          <a:p>
            <a:endParaRPr lang="nl-NL" sz="2400" dirty="0"/>
          </a:p>
          <a:p>
            <a:r>
              <a:rPr lang="nl-NL" sz="2400" dirty="0"/>
              <a:t>Contact met de gemeente (het lokale team) of contact met de huisarts. </a:t>
            </a:r>
          </a:p>
          <a:p>
            <a:endParaRPr lang="nl-NL" sz="2400" dirty="0"/>
          </a:p>
          <a:p>
            <a:r>
              <a:rPr lang="nl-NL" sz="2400" dirty="0"/>
              <a:t>Uitgangspunt: </a:t>
            </a:r>
          </a:p>
          <a:p>
            <a:r>
              <a:rPr lang="nl-NL" sz="2400" dirty="0"/>
              <a:t>Samen kijken naar het probleem en welke aanpak passend is. Zo licht en dichtbij als mogelijk en zo zwaar als nodig</a:t>
            </a:r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i="1" dirty="0"/>
              <a:t>Bij veiligheidsproblemen in het gezin kan de  kinderrechter hiervoor een maatregel voor kinderbescherming opleggen, het zogenaamde gedwongen kader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937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33AF11BB-9A1C-4F5F-BADE-B97A05EC1C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375308-BF3B-47FC-B7C2-DD93C558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8311"/>
            <a:ext cx="10515600" cy="5578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Meest voorkomende problemen bij jeugdigen, licht naar zwaar</a:t>
            </a:r>
          </a:p>
          <a:p>
            <a:pPr marL="0" indent="0">
              <a:buNone/>
            </a:pPr>
            <a:endParaRPr lang="nl-NL" sz="2400" b="1" dirty="0"/>
          </a:p>
          <a:p>
            <a:pPr lvl="1" fontAlgn="base"/>
            <a:r>
              <a:rPr lang="nl-NL" sz="2200" dirty="0"/>
              <a:t>Van dwars gedrag tot gedragsstoornis</a:t>
            </a:r>
          </a:p>
          <a:p>
            <a:pPr lvl="1" fontAlgn="base"/>
            <a:r>
              <a:rPr lang="nl-NL" sz="2200" dirty="0"/>
              <a:t>Van kattenkwaad  tot delinquentie</a:t>
            </a:r>
          </a:p>
          <a:p>
            <a:pPr lvl="1" fontAlgn="base"/>
            <a:r>
              <a:rPr lang="nl-NL" sz="2200" dirty="0"/>
              <a:t>Van druk kind tot ADHD</a:t>
            </a:r>
          </a:p>
          <a:p>
            <a:pPr lvl="1" fontAlgn="base"/>
            <a:r>
              <a:rPr lang="nl-NL" sz="2200" dirty="0"/>
              <a:t>Van bang tot angststoornis</a:t>
            </a:r>
          </a:p>
          <a:p>
            <a:pPr lvl="1" fontAlgn="base"/>
            <a:r>
              <a:rPr lang="nl-NL" sz="2200" dirty="0"/>
              <a:t>Van dip tot depressie</a:t>
            </a:r>
          </a:p>
          <a:p>
            <a:pPr lvl="1" fontAlgn="base"/>
            <a:r>
              <a:rPr lang="nl-NL" sz="2200" dirty="0"/>
              <a:t>Van plagen tot pesten</a:t>
            </a:r>
          </a:p>
          <a:p>
            <a:pPr lvl="1" fontAlgn="base"/>
            <a:r>
              <a:rPr lang="nl-NL" sz="2200" dirty="0"/>
              <a:t>Van geen zin hebben in school tot schooluitval</a:t>
            </a:r>
          </a:p>
          <a:p>
            <a:pPr lvl="1" fontAlgn="base"/>
            <a:r>
              <a:rPr lang="nl-NL" sz="2200" dirty="0"/>
              <a:t>Van experimenteren tot misbruik van middelen</a:t>
            </a:r>
          </a:p>
          <a:p>
            <a:pPr lvl="1" fontAlgn="base"/>
            <a:r>
              <a:rPr lang="nl-NL" sz="2200" dirty="0"/>
              <a:t>Van ongezonde levensstijl tot obesitas</a:t>
            </a:r>
          </a:p>
          <a:p>
            <a:pPr lvl="1" fontAlgn="base"/>
            <a:r>
              <a:rPr lang="nl-NL" sz="2200" dirty="0"/>
              <a:t>Van sociaal onhandig tot autisme</a:t>
            </a:r>
          </a:p>
          <a:p>
            <a:pPr lvl="1" fontAlgn="base"/>
            <a:r>
              <a:rPr lang="nl-NL" sz="2200" dirty="0"/>
              <a:t>Van moeilijk lerend tot een lichte verstandelijke beperking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sz="2000" dirty="0">
              <a:solidFill>
                <a:prstClr val="black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651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DD9B21B0-D69F-4440-9537-4DB3B85894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80F57D-2FF7-4F4C-BA35-F46A3990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6044"/>
            <a:ext cx="10515600" cy="5510919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400" b="1" dirty="0">
                <a:solidFill>
                  <a:prstClr val="black"/>
                </a:solidFill>
              </a:rPr>
              <a:t>Meest voorkomende problemen in ouder- kind relatie, van licht naar zwaar.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sz="2400" b="1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hakken over de sloot  tot onderwijsachterstand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pedagogische tik tot kindermishandeling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opvoedingsonzekerheid tot ondertoezichtstelling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enkelvoudig opvoedingsprobleem tot </a:t>
            </a:r>
            <a:r>
              <a:rPr lang="nl-NL" sz="2200" dirty="0" err="1">
                <a:solidFill>
                  <a:prstClr val="black"/>
                </a:solidFill>
              </a:rPr>
              <a:t>multiprobleemsituaties</a:t>
            </a:r>
            <a:endParaRPr lang="nl-NL" sz="2200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elkaar niet begrijpen tot reactieve hechtingsstoornis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gamer tot computerverslaafde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l-NL" sz="2200" dirty="0">
                <a:solidFill>
                  <a:prstClr val="black"/>
                </a:solidFill>
              </a:rPr>
              <a:t>Van gekibbel tot (v)echtscheiding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nl-NL" sz="2200" dirty="0">
              <a:solidFill>
                <a:prstClr val="black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0382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1818</Words>
  <Application>Microsoft Office PowerPoint</Application>
  <PresentationFormat>Breedbeeld</PresentationFormat>
  <Paragraphs>229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Kantoorthema</vt:lpstr>
      <vt:lpstr>Regiovisie Jeugdhulp Twente</vt:lpstr>
      <vt:lpstr>PowerPoint-presentatie</vt:lpstr>
      <vt:lpstr>PowerPoint-presentatie</vt:lpstr>
      <vt:lpstr>PowerPoint-presentatie</vt:lpstr>
      <vt:lpstr>PowerPoint-presentatie</vt:lpstr>
      <vt:lpstr>Jeugdhulp  in Twente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Waninge</dc:creator>
  <cp:lastModifiedBy>Wim Waninge</cp:lastModifiedBy>
  <cp:revision>69</cp:revision>
  <cp:lastPrinted>2021-05-20T13:20:02Z</cp:lastPrinted>
  <dcterms:created xsi:type="dcterms:W3CDTF">2021-05-11T09:18:52Z</dcterms:created>
  <dcterms:modified xsi:type="dcterms:W3CDTF">2021-06-24T19:06:00Z</dcterms:modified>
</cp:coreProperties>
</file>