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6" r:id="rId3"/>
    <p:sldId id="299" r:id="rId4"/>
    <p:sldId id="308" r:id="rId5"/>
    <p:sldId id="309" r:id="rId6"/>
    <p:sldId id="300" r:id="rId7"/>
    <p:sldId id="30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| Nieuwe Wending" initials="T|NW" lastIdx="1" clrIdx="0">
    <p:extLst>
      <p:ext uri="{19B8F6BF-5375-455C-9EA6-DF929625EA0E}">
        <p15:presenceInfo xmlns:p15="http://schemas.microsoft.com/office/powerpoint/2012/main" userId="S::tom@nieuwewending.nl::2d3db73c-982a-47ca-897b-f1435406de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1D4"/>
    <a:srgbClr val="CEF581"/>
    <a:srgbClr val="DE6B5B"/>
    <a:srgbClr val="F7D0AB"/>
    <a:srgbClr val="DF6B5C"/>
    <a:srgbClr val="D2BDA0"/>
    <a:srgbClr val="E0BE9B"/>
    <a:srgbClr val="E46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CEEEB-2230-4DA4-9E05-810A715DF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F5804D-59C7-4BA3-8B09-B7E8CC97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EEC55-11E2-423F-9D12-73829AB3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EDD227-852F-4DB4-8E6E-ACC97D7E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73CFBB-3412-4BA4-BE92-9B8BF224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13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33EB6-739B-4963-81F8-7BF3C620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497D5B-91D2-4F93-BE31-6EA759736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CE3DC3-82B5-446F-AC12-E317880B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2D037D-E527-4E85-912F-732A047F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577C12-8E64-4D07-9065-9F867950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44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FBDAEF-6DCE-4EA0-A557-A53A93D5E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F0BC79-3BDF-4D43-9BDD-011A5B3BF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F0C2F-26BB-4AC4-82C6-E528CA54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3B2DDC-A1C1-4197-B018-971A4EB1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7A536-582B-47D2-AA16-295C3F01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60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AC135-A1B0-4E78-9698-7B37EAFB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C4C698-3286-4ED1-ACAF-0A89B728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D8809A-279F-40D9-9B66-9A95B129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1AD364-7AD6-46DD-9194-75CD14B7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FD7239-1010-4540-A330-23E5C9F3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19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93648-398F-4141-86B1-F145B86B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D43D05-717E-43D5-951A-8109EA377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E3C03D-EE35-4CA5-97B1-CB97CD6C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BCDF7E-9D9F-4412-8414-B9092089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31F49-4C72-4CAB-A0A4-68436376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523A0-56DD-4BAE-94A0-8E70F57A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B6268-4060-4C83-89BA-9B7FD087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C9EE7D-D303-4479-AB11-35822E7C0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CC7C45-C8CA-4819-BB49-F83BDF55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C136E2-5609-44D9-A61B-14612051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BE67C8-B0D6-40BC-8774-AC5BAE69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80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8C0E7-F64D-4615-AB66-0B7F462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F284C5-B798-456B-B806-5E6C880A8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7ED25B-3AFF-45B2-896E-FB6461FFA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480A7F-3B7C-438C-AF24-107FC4E6B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05CC15-7367-4797-A56D-5D425D9A5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16245E9-E272-4F51-BA19-620F5C0E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ACF57F-ACF5-45AB-A592-96FC7BEC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B4C3861-209F-4D90-9CD8-AE6E9079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56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6FF0-1498-42DE-9616-87A9AB1D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939B5A-8CBE-4DAF-8564-5977131D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D9BCDF-3D8E-4526-B3D2-D829E94A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A097DC-D78C-4FB2-8F7B-91F1DFBF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2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766A8E-F26A-4EFA-9DB2-3E3A0F2B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A5B0F2-5145-4637-B6B6-A9623A0A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A0A5DA-3B56-4F1A-A35D-BFF2E51B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18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4D767-239B-4D90-8CD9-09F0BF3D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6AE3C-5613-455F-9D89-2A2A2594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727576-0713-4957-A241-BAA4ACCD4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348F2F-A6DF-49A9-8711-085EC481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4C9BA1-AA39-41AD-9376-4B963F8F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2E15AC-ACAB-4CAD-9AB5-AB2D934D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4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88531-8C35-4647-A9DD-4B641FDF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09C4D1-3B51-4D48-8465-CD7025CEB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62EE7C-6A3F-4005-8CB8-21B6E4B90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7419B5-E8D4-4577-906C-1EFA73E7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20FE8D-5C56-4EC1-A744-EE567B02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6CFAA6-BF46-4006-9568-64912FD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6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EA8264-8BB6-4C10-A6F5-8B18346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6331FC-DA4D-4C8D-8A5A-A2B75824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4AF779-853A-4776-B956-F9C0E3CCA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ACC5-B7A0-4458-B2D6-02BC0824A5FF}" type="datetimeFigureOut">
              <a:rPr lang="nl-NL" smtClean="0"/>
              <a:t>29-09-2021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7A3DE6-7288-410C-B36E-40C4DE283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EAD31F-6336-4AEB-A711-5F3A784D1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733F-3780-426C-887B-24C340693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5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A45D7A0-EC62-F64E-A222-DC09556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8" r="269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3400208-AB52-7144-B86D-78A5B5FD7756}"/>
              </a:ext>
            </a:extLst>
          </p:cNvPr>
          <p:cNvSpPr/>
          <p:nvPr/>
        </p:nvSpPr>
        <p:spPr>
          <a:xfrm>
            <a:off x="1404393" y="4413773"/>
            <a:ext cx="95568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nl-NL" sz="4400" b="1" dirty="0">
                <a:solidFill>
                  <a:srgbClr val="4731D4"/>
                </a:solidFill>
                <a:latin typeface="Open Sans"/>
              </a:rPr>
              <a:t>“Ieder kind verdient perspectief op een mooie toekomst”</a:t>
            </a:r>
            <a:endParaRPr lang="nl-NL" sz="4400" b="1" dirty="0">
              <a:solidFill>
                <a:srgbClr val="4731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8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al 30">
            <a:extLst>
              <a:ext uri="{FF2B5EF4-FFF2-40B4-BE49-F238E27FC236}">
                <a16:creationId xmlns:a16="http://schemas.microsoft.com/office/drawing/2014/main" id="{B719CFC9-2B0F-154A-9191-277DC392A718}"/>
              </a:ext>
            </a:extLst>
          </p:cNvPr>
          <p:cNvSpPr/>
          <p:nvPr/>
        </p:nvSpPr>
        <p:spPr>
          <a:xfrm>
            <a:off x="639785" y="5172818"/>
            <a:ext cx="1617396" cy="1659361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E1B5F6A5-99CA-8F4E-91E4-5E5B6B99EE2E}"/>
              </a:ext>
            </a:extLst>
          </p:cNvPr>
          <p:cNvSpPr/>
          <p:nvPr/>
        </p:nvSpPr>
        <p:spPr>
          <a:xfrm>
            <a:off x="6881927" y="2729992"/>
            <a:ext cx="1617396" cy="1659361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200A2869-E7AF-F04D-8F30-4D6449B21709}"/>
              </a:ext>
            </a:extLst>
          </p:cNvPr>
          <p:cNvSpPr/>
          <p:nvPr/>
        </p:nvSpPr>
        <p:spPr>
          <a:xfrm>
            <a:off x="1163895" y="1052444"/>
            <a:ext cx="9133062" cy="5472250"/>
          </a:xfrm>
          <a:custGeom>
            <a:avLst/>
            <a:gdLst>
              <a:gd name="connsiteX0" fmla="*/ 370381 w 9133062"/>
              <a:gd name="connsiteY0" fmla="*/ 222242 h 5472250"/>
              <a:gd name="connsiteX1" fmla="*/ 9132417 w 9133062"/>
              <a:gd name="connsiteY1" fmla="*/ 175944 h 5472250"/>
              <a:gd name="connsiteX2" fmla="*/ 879667 w 9133062"/>
              <a:gd name="connsiteY2" fmla="*/ 2155215 h 5472250"/>
              <a:gd name="connsiteX3" fmla="*/ 8993521 w 9133062"/>
              <a:gd name="connsiteY3" fmla="*/ 3208511 h 5472250"/>
              <a:gd name="connsiteX4" fmla="*/ 659748 w 9133062"/>
              <a:gd name="connsiteY4" fmla="*/ 5303528 h 5472250"/>
              <a:gd name="connsiteX5" fmla="*/ 555576 w 9133062"/>
              <a:gd name="connsiteY5" fmla="*/ 5338253 h 54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062" h="5472250">
                <a:moveTo>
                  <a:pt x="370381" y="222242"/>
                </a:moveTo>
                <a:cubicBezTo>
                  <a:pt x="4708958" y="38012"/>
                  <a:pt x="9047536" y="-146218"/>
                  <a:pt x="9132417" y="175944"/>
                </a:cubicBezTo>
                <a:cubicBezTo>
                  <a:pt x="9217298" y="498106"/>
                  <a:pt x="902816" y="1649787"/>
                  <a:pt x="879667" y="2155215"/>
                </a:cubicBezTo>
                <a:cubicBezTo>
                  <a:pt x="856518" y="2660643"/>
                  <a:pt x="9030174" y="2683792"/>
                  <a:pt x="8993521" y="3208511"/>
                </a:cubicBezTo>
                <a:cubicBezTo>
                  <a:pt x="8956868" y="3733230"/>
                  <a:pt x="2066072" y="4948571"/>
                  <a:pt x="659748" y="5303528"/>
                </a:cubicBezTo>
                <a:cubicBezTo>
                  <a:pt x="-746576" y="5658485"/>
                  <a:pt x="528568" y="5344040"/>
                  <a:pt x="555576" y="53382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DA0ED7-DB29-B349-A29D-D455FB08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96" y="6070795"/>
            <a:ext cx="2501898" cy="65447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FC71CE-2E54-5B4E-AEFD-E2B0D65F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26" y="1497690"/>
            <a:ext cx="2425700" cy="2733438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05D168EF-3E6E-874E-B992-EBC5AF02D2D7}"/>
              </a:ext>
            </a:extLst>
          </p:cNvPr>
          <p:cNvSpPr/>
          <p:nvPr/>
        </p:nvSpPr>
        <p:spPr>
          <a:xfrm>
            <a:off x="1271032" y="440927"/>
            <a:ext cx="1617396" cy="1659361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6EFD328-B2C3-7742-9D11-7B6AA6889460}"/>
              </a:ext>
            </a:extLst>
          </p:cNvPr>
          <p:cNvSpPr txBox="1"/>
          <p:nvPr/>
        </p:nvSpPr>
        <p:spPr>
          <a:xfrm>
            <a:off x="1102509" y="679921"/>
            <a:ext cx="200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Start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Transformatie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programma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2468164-5863-024B-A783-2858FDAF27F1}"/>
              </a:ext>
            </a:extLst>
          </p:cNvPr>
          <p:cNvSpPr txBox="1"/>
          <p:nvPr/>
        </p:nvSpPr>
        <p:spPr>
          <a:xfrm>
            <a:off x="6906879" y="3017417"/>
            <a:ext cx="157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Einde Transformatie programma 2021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E7161FF-95B3-1149-BD63-BF935EA9B770}"/>
              </a:ext>
            </a:extLst>
          </p:cNvPr>
          <p:cNvSpPr txBox="1"/>
          <p:nvPr/>
        </p:nvSpPr>
        <p:spPr>
          <a:xfrm>
            <a:off x="5551032" y="5020916"/>
            <a:ext cx="130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</a:rPr>
              <a:t>Doorloop pilots</a:t>
            </a: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021063C9-5659-4349-A9AD-9E1428B6BF4B}"/>
              </a:ext>
            </a:extLst>
          </p:cNvPr>
          <p:cNvSpPr/>
          <p:nvPr/>
        </p:nvSpPr>
        <p:spPr>
          <a:xfrm>
            <a:off x="4912847" y="4987299"/>
            <a:ext cx="1557401" cy="1353548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95B3E99-6939-8A46-925A-E0CF36C2E317}"/>
              </a:ext>
            </a:extLst>
          </p:cNvPr>
          <p:cNvSpPr txBox="1"/>
          <p:nvPr/>
        </p:nvSpPr>
        <p:spPr>
          <a:xfrm>
            <a:off x="4710488" y="5172818"/>
            <a:ext cx="200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Doorloop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Pilots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D3E67D9-8DC5-4847-B0F0-6795C9E7137C}"/>
              </a:ext>
            </a:extLst>
          </p:cNvPr>
          <p:cNvSpPr txBox="1"/>
          <p:nvPr/>
        </p:nvSpPr>
        <p:spPr>
          <a:xfrm>
            <a:off x="457063" y="5531585"/>
            <a:ext cx="200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Startkapitaal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zorglandschap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8066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 27">
            <a:extLst>
              <a:ext uri="{FF2B5EF4-FFF2-40B4-BE49-F238E27FC236}">
                <a16:creationId xmlns:a16="http://schemas.microsoft.com/office/drawing/2014/main" id="{BAD20D18-7BC8-8246-9E60-AD2CB52E03EC}"/>
              </a:ext>
            </a:extLst>
          </p:cNvPr>
          <p:cNvSpPr/>
          <p:nvPr/>
        </p:nvSpPr>
        <p:spPr>
          <a:xfrm>
            <a:off x="1354238" y="1398369"/>
            <a:ext cx="8761894" cy="5295703"/>
          </a:xfrm>
          <a:custGeom>
            <a:avLst/>
            <a:gdLst>
              <a:gd name="connsiteX0" fmla="*/ 370381 w 9133062"/>
              <a:gd name="connsiteY0" fmla="*/ 222242 h 5472250"/>
              <a:gd name="connsiteX1" fmla="*/ 9132417 w 9133062"/>
              <a:gd name="connsiteY1" fmla="*/ 175944 h 5472250"/>
              <a:gd name="connsiteX2" fmla="*/ 879667 w 9133062"/>
              <a:gd name="connsiteY2" fmla="*/ 2155215 h 5472250"/>
              <a:gd name="connsiteX3" fmla="*/ 8993521 w 9133062"/>
              <a:gd name="connsiteY3" fmla="*/ 3208511 h 5472250"/>
              <a:gd name="connsiteX4" fmla="*/ 659748 w 9133062"/>
              <a:gd name="connsiteY4" fmla="*/ 5303528 h 5472250"/>
              <a:gd name="connsiteX5" fmla="*/ 555576 w 9133062"/>
              <a:gd name="connsiteY5" fmla="*/ 5338253 h 54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062" h="5472250">
                <a:moveTo>
                  <a:pt x="370381" y="222242"/>
                </a:moveTo>
                <a:cubicBezTo>
                  <a:pt x="4708958" y="38012"/>
                  <a:pt x="9047536" y="-146218"/>
                  <a:pt x="9132417" y="175944"/>
                </a:cubicBezTo>
                <a:cubicBezTo>
                  <a:pt x="9217298" y="498106"/>
                  <a:pt x="902816" y="1649787"/>
                  <a:pt x="879667" y="2155215"/>
                </a:cubicBezTo>
                <a:cubicBezTo>
                  <a:pt x="856518" y="2660643"/>
                  <a:pt x="9030174" y="2683792"/>
                  <a:pt x="8993521" y="3208511"/>
                </a:cubicBezTo>
                <a:cubicBezTo>
                  <a:pt x="8956868" y="3733230"/>
                  <a:pt x="2066072" y="4948571"/>
                  <a:pt x="659748" y="5303528"/>
                </a:cubicBezTo>
                <a:cubicBezTo>
                  <a:pt x="-746576" y="5658485"/>
                  <a:pt x="528568" y="5344040"/>
                  <a:pt x="555576" y="53382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25C25C0F-F8C5-EF46-BC49-1D615A3E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01" y="1843615"/>
            <a:ext cx="2425700" cy="2733438"/>
          </a:xfrm>
          <a:prstGeom prst="rect">
            <a:avLst/>
          </a:prstGeom>
        </p:spPr>
      </p:pic>
      <p:sp>
        <p:nvSpPr>
          <p:cNvPr id="30" name="Ovaal 29">
            <a:extLst>
              <a:ext uri="{FF2B5EF4-FFF2-40B4-BE49-F238E27FC236}">
                <a16:creationId xmlns:a16="http://schemas.microsoft.com/office/drawing/2014/main" id="{F25CD114-35C4-4A4C-A30B-9D57456C7A19}"/>
              </a:ext>
            </a:extLst>
          </p:cNvPr>
          <p:cNvSpPr/>
          <p:nvPr/>
        </p:nvSpPr>
        <p:spPr>
          <a:xfrm>
            <a:off x="6722827" y="2783243"/>
            <a:ext cx="1486483" cy="1481410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5126C61-DE70-6949-B15D-5836831C9C7C}"/>
              </a:ext>
            </a:extLst>
          </p:cNvPr>
          <p:cNvSpPr txBox="1"/>
          <p:nvPr/>
        </p:nvSpPr>
        <p:spPr>
          <a:xfrm>
            <a:off x="6748480" y="2954875"/>
            <a:ext cx="148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Resultaten einde transformatie 2021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DA0ED7-DB29-B349-A29D-D455FB08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56" y="6143103"/>
            <a:ext cx="2501898" cy="654476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8B7F77B-26CE-BD46-A267-78D9885829BD}"/>
              </a:ext>
            </a:extLst>
          </p:cNvPr>
          <p:cNvSpPr txBox="1"/>
          <p:nvPr/>
        </p:nvSpPr>
        <p:spPr>
          <a:xfrm>
            <a:off x="1163895" y="5606848"/>
            <a:ext cx="11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Doorstart 2022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74734FA-68E6-7543-AB9E-DF8B23AA1F14}"/>
              </a:ext>
            </a:extLst>
          </p:cNvPr>
          <p:cNvSpPr txBox="1"/>
          <p:nvPr/>
        </p:nvSpPr>
        <p:spPr>
          <a:xfrm>
            <a:off x="2528748" y="326639"/>
            <a:ext cx="6412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Twentse zorg-, onderwijs- en gemeente </a:t>
            </a:r>
            <a:r>
              <a:rPr lang="nl-NL" sz="2800" b="1" dirty="0"/>
              <a:t>netwerk opgebouwd en versterkt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D1586F9B-7E8D-3C42-AFAE-D4EDE872E3A3}"/>
              </a:ext>
            </a:extLst>
          </p:cNvPr>
          <p:cNvSpPr/>
          <p:nvPr/>
        </p:nvSpPr>
        <p:spPr>
          <a:xfrm>
            <a:off x="1275391" y="1234311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836F752-A69D-FB4A-B538-DBABD3A0EEEB}"/>
              </a:ext>
            </a:extLst>
          </p:cNvPr>
          <p:cNvSpPr/>
          <p:nvPr/>
        </p:nvSpPr>
        <p:spPr>
          <a:xfrm>
            <a:off x="1174402" y="6040287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A627147-86A0-8440-8E6B-33CF39052013}"/>
              </a:ext>
            </a:extLst>
          </p:cNvPr>
          <p:cNvSpPr/>
          <p:nvPr/>
        </p:nvSpPr>
        <p:spPr>
          <a:xfrm>
            <a:off x="5257639" y="5077742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9596BC21-238C-7B4E-B533-DC960B5F2C66}"/>
              </a:ext>
            </a:extLst>
          </p:cNvPr>
          <p:cNvSpPr txBox="1"/>
          <p:nvPr/>
        </p:nvSpPr>
        <p:spPr>
          <a:xfrm>
            <a:off x="8486791" y="5008868"/>
            <a:ext cx="306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Gezamenlijke </a:t>
            </a:r>
          </a:p>
          <a:p>
            <a:pPr algn="ctr"/>
            <a:r>
              <a:rPr lang="nl-NL" dirty="0"/>
              <a:t>verantwoordelijkheid </a:t>
            </a:r>
          </a:p>
          <a:p>
            <a:pPr algn="ctr"/>
            <a:r>
              <a:rPr lang="nl-NL" dirty="0"/>
              <a:t>en budget</a:t>
            </a:r>
            <a:endParaRPr lang="nl-NL" b="1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CE3C25-E8CE-7745-8FEA-110E97D488AC}"/>
              </a:ext>
            </a:extLst>
          </p:cNvPr>
          <p:cNvSpPr txBox="1"/>
          <p:nvPr/>
        </p:nvSpPr>
        <p:spPr>
          <a:xfrm>
            <a:off x="60341" y="3746172"/>
            <a:ext cx="279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Dezelfde </a:t>
            </a:r>
            <a:r>
              <a:rPr lang="nl-NL" b="1" dirty="0"/>
              <a:t>taal </a:t>
            </a:r>
          </a:p>
          <a:p>
            <a:pPr algn="ctr"/>
            <a:r>
              <a:rPr lang="nl-NL" dirty="0"/>
              <a:t>leren spreken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00B7906A-E437-1F49-854C-4ECD8FB7AD09}"/>
              </a:ext>
            </a:extLst>
          </p:cNvPr>
          <p:cNvSpPr txBox="1"/>
          <p:nvPr/>
        </p:nvSpPr>
        <p:spPr>
          <a:xfrm>
            <a:off x="8688512" y="3171767"/>
            <a:ext cx="306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Gezamenlijk </a:t>
            </a:r>
            <a:r>
              <a:rPr lang="nl-NL" b="1" dirty="0"/>
              <a:t>ontwikkelopgaven </a:t>
            </a:r>
            <a:r>
              <a:rPr lang="nl-NL" dirty="0"/>
              <a:t>formuleren en uitvoeren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08A94A7E-741C-5749-AAD3-0F356D259D86}"/>
              </a:ext>
            </a:extLst>
          </p:cNvPr>
          <p:cNvSpPr txBox="1"/>
          <p:nvPr/>
        </p:nvSpPr>
        <p:spPr>
          <a:xfrm>
            <a:off x="39760" y="2289751"/>
            <a:ext cx="306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Gezamenlijk sturen</a:t>
            </a:r>
          </a:p>
          <a:p>
            <a:pPr algn="ctr"/>
            <a:r>
              <a:rPr lang="nl-NL" dirty="0"/>
              <a:t> korte lijnen naar </a:t>
            </a:r>
          </a:p>
          <a:p>
            <a:pPr algn="ctr"/>
            <a:r>
              <a:rPr lang="nl-NL" dirty="0"/>
              <a:t>bestuurlijke achterban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CB3037FD-D83E-7143-BFE2-96DE5AAFA1F6}"/>
              </a:ext>
            </a:extLst>
          </p:cNvPr>
          <p:cNvSpPr txBox="1"/>
          <p:nvPr/>
        </p:nvSpPr>
        <p:spPr>
          <a:xfrm>
            <a:off x="1575116" y="4741111"/>
            <a:ext cx="289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Effectieve werkgroepen </a:t>
            </a:r>
          </a:p>
          <a:p>
            <a:pPr algn="ctr"/>
            <a:r>
              <a:rPr lang="nl-NL" dirty="0"/>
              <a:t>uit verschillende organisaties</a:t>
            </a:r>
            <a:endParaRPr lang="nl-NL" b="1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8692CE92-9F09-804E-A00E-25E747FE0E87}"/>
              </a:ext>
            </a:extLst>
          </p:cNvPr>
          <p:cNvSpPr txBox="1"/>
          <p:nvPr/>
        </p:nvSpPr>
        <p:spPr>
          <a:xfrm>
            <a:off x="6195592" y="5726924"/>
            <a:ext cx="279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Gelijkwaardige</a:t>
            </a:r>
            <a:r>
              <a:rPr lang="nl-NL" dirty="0"/>
              <a:t> partners</a:t>
            </a:r>
            <a:endParaRPr lang="nl-NL" b="1" dirty="0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E653070-C492-F44C-B4D4-C6914DDB9D03}"/>
              </a:ext>
            </a:extLst>
          </p:cNvPr>
          <p:cNvSpPr txBox="1"/>
          <p:nvPr/>
        </p:nvSpPr>
        <p:spPr>
          <a:xfrm>
            <a:off x="8209310" y="2254842"/>
            <a:ext cx="279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Ruimte </a:t>
            </a:r>
            <a:r>
              <a:rPr lang="nl-NL" dirty="0"/>
              <a:t>om te leren en ontwikkelen</a:t>
            </a:r>
            <a:endParaRPr lang="nl-NL" b="1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8FA4C27-6532-BF4E-8427-60A3DE72C648}"/>
              </a:ext>
            </a:extLst>
          </p:cNvPr>
          <p:cNvSpPr txBox="1"/>
          <p:nvPr/>
        </p:nvSpPr>
        <p:spPr>
          <a:xfrm>
            <a:off x="2906911" y="6285675"/>
            <a:ext cx="370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Onafhankelijke</a:t>
            </a:r>
            <a:r>
              <a:rPr lang="nl-NL" dirty="0"/>
              <a:t> projectleiders</a:t>
            </a:r>
          </a:p>
        </p:txBody>
      </p:sp>
    </p:spTree>
    <p:extLst>
      <p:ext uri="{BB962C8B-B14F-4D97-AF65-F5344CB8AC3E}">
        <p14:creationId xmlns:p14="http://schemas.microsoft.com/office/powerpoint/2010/main" val="361266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 27">
            <a:extLst>
              <a:ext uri="{FF2B5EF4-FFF2-40B4-BE49-F238E27FC236}">
                <a16:creationId xmlns:a16="http://schemas.microsoft.com/office/drawing/2014/main" id="{BAD20D18-7BC8-8246-9E60-AD2CB52E03EC}"/>
              </a:ext>
            </a:extLst>
          </p:cNvPr>
          <p:cNvSpPr/>
          <p:nvPr/>
        </p:nvSpPr>
        <p:spPr>
          <a:xfrm>
            <a:off x="1354238" y="1398369"/>
            <a:ext cx="8761894" cy="5295703"/>
          </a:xfrm>
          <a:custGeom>
            <a:avLst/>
            <a:gdLst>
              <a:gd name="connsiteX0" fmla="*/ 370381 w 9133062"/>
              <a:gd name="connsiteY0" fmla="*/ 222242 h 5472250"/>
              <a:gd name="connsiteX1" fmla="*/ 9132417 w 9133062"/>
              <a:gd name="connsiteY1" fmla="*/ 175944 h 5472250"/>
              <a:gd name="connsiteX2" fmla="*/ 879667 w 9133062"/>
              <a:gd name="connsiteY2" fmla="*/ 2155215 h 5472250"/>
              <a:gd name="connsiteX3" fmla="*/ 8993521 w 9133062"/>
              <a:gd name="connsiteY3" fmla="*/ 3208511 h 5472250"/>
              <a:gd name="connsiteX4" fmla="*/ 659748 w 9133062"/>
              <a:gd name="connsiteY4" fmla="*/ 5303528 h 5472250"/>
              <a:gd name="connsiteX5" fmla="*/ 555576 w 9133062"/>
              <a:gd name="connsiteY5" fmla="*/ 5338253 h 54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062" h="5472250">
                <a:moveTo>
                  <a:pt x="370381" y="222242"/>
                </a:moveTo>
                <a:cubicBezTo>
                  <a:pt x="4708958" y="38012"/>
                  <a:pt x="9047536" y="-146218"/>
                  <a:pt x="9132417" y="175944"/>
                </a:cubicBezTo>
                <a:cubicBezTo>
                  <a:pt x="9217298" y="498106"/>
                  <a:pt x="902816" y="1649787"/>
                  <a:pt x="879667" y="2155215"/>
                </a:cubicBezTo>
                <a:cubicBezTo>
                  <a:pt x="856518" y="2660643"/>
                  <a:pt x="9030174" y="2683792"/>
                  <a:pt x="8993521" y="3208511"/>
                </a:cubicBezTo>
                <a:cubicBezTo>
                  <a:pt x="8956868" y="3733230"/>
                  <a:pt x="2066072" y="4948571"/>
                  <a:pt x="659748" y="5303528"/>
                </a:cubicBezTo>
                <a:cubicBezTo>
                  <a:pt x="-746576" y="5658485"/>
                  <a:pt x="528568" y="5344040"/>
                  <a:pt x="555576" y="53382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25C25C0F-F8C5-EF46-BC49-1D615A3E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01" y="1843615"/>
            <a:ext cx="2425700" cy="2733438"/>
          </a:xfrm>
          <a:prstGeom prst="rect">
            <a:avLst/>
          </a:prstGeom>
        </p:spPr>
      </p:pic>
      <p:sp>
        <p:nvSpPr>
          <p:cNvPr id="30" name="Ovaal 29">
            <a:extLst>
              <a:ext uri="{FF2B5EF4-FFF2-40B4-BE49-F238E27FC236}">
                <a16:creationId xmlns:a16="http://schemas.microsoft.com/office/drawing/2014/main" id="{F25CD114-35C4-4A4C-A30B-9D57456C7A19}"/>
              </a:ext>
            </a:extLst>
          </p:cNvPr>
          <p:cNvSpPr/>
          <p:nvPr/>
        </p:nvSpPr>
        <p:spPr>
          <a:xfrm>
            <a:off x="6722827" y="2783243"/>
            <a:ext cx="1486483" cy="1481410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5126C61-DE70-6949-B15D-5836831C9C7C}"/>
              </a:ext>
            </a:extLst>
          </p:cNvPr>
          <p:cNvSpPr txBox="1"/>
          <p:nvPr/>
        </p:nvSpPr>
        <p:spPr>
          <a:xfrm>
            <a:off x="6748480" y="2954875"/>
            <a:ext cx="148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Resultaten einde transformatie 2021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DA0ED7-DB29-B349-A29D-D455FB08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56" y="6143103"/>
            <a:ext cx="2501898" cy="65447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C3753CB-7620-564D-A53E-665CB725CBF6}"/>
              </a:ext>
            </a:extLst>
          </p:cNvPr>
          <p:cNvSpPr/>
          <p:nvPr/>
        </p:nvSpPr>
        <p:spPr>
          <a:xfrm>
            <a:off x="6167303" y="159555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b="1" dirty="0">
                <a:solidFill>
                  <a:srgbClr val="000000"/>
                </a:solidFill>
              </a:rPr>
              <a:t>Rapport</a:t>
            </a:r>
            <a:r>
              <a:rPr lang="nl-NL" sz="1400" dirty="0">
                <a:solidFill>
                  <a:srgbClr val="000000"/>
                </a:solidFill>
              </a:rPr>
              <a:t>: leren van</a:t>
            </a:r>
            <a:r>
              <a:rPr lang="nl-NL" sz="1400" b="1" dirty="0">
                <a:solidFill>
                  <a:srgbClr val="000000"/>
                </a:solidFill>
              </a:rPr>
              <a:t> complexe casuïstiek</a:t>
            </a:r>
            <a:endParaRPr lang="nl-NL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8DC95E1-4543-4F4C-B801-F56E21916125}"/>
              </a:ext>
            </a:extLst>
          </p:cNvPr>
          <p:cNvSpPr txBox="1"/>
          <p:nvPr/>
        </p:nvSpPr>
        <p:spPr>
          <a:xfrm>
            <a:off x="5668235" y="4573503"/>
            <a:ext cx="3514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Handreiking Regie</a:t>
            </a:r>
          </a:p>
          <a:p>
            <a:pPr algn="ctr"/>
            <a:r>
              <a:rPr lang="nl-NL" sz="1400" dirty="0"/>
              <a:t>Rust en duidelijkheid </a:t>
            </a:r>
          </a:p>
          <a:p>
            <a:pPr algn="ctr"/>
            <a:r>
              <a:rPr lang="nl-NL" sz="1400" dirty="0"/>
              <a:t>voor gezinnen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AFC8BF6-1BF3-D645-92C8-1372500EA10E}"/>
              </a:ext>
            </a:extLst>
          </p:cNvPr>
          <p:cNvSpPr/>
          <p:nvPr/>
        </p:nvSpPr>
        <p:spPr>
          <a:xfrm>
            <a:off x="6180541" y="5576274"/>
            <a:ext cx="4183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rgbClr val="000000"/>
                </a:solidFill>
              </a:rPr>
              <a:t>Twente scheiding </a:t>
            </a:r>
            <a:r>
              <a:rPr lang="nl-NL" sz="1400" b="1" dirty="0" err="1">
                <a:solidFill>
                  <a:srgbClr val="000000"/>
                </a:solidFill>
              </a:rPr>
              <a:t>proof</a:t>
            </a:r>
            <a:br>
              <a:rPr lang="nl-NL" sz="1400" b="1" dirty="0">
                <a:solidFill>
                  <a:srgbClr val="000000"/>
                </a:solidFill>
              </a:rPr>
            </a:br>
            <a:r>
              <a:rPr lang="nl-NL" sz="1400" dirty="0">
                <a:solidFill>
                  <a:srgbClr val="000000"/>
                </a:solidFill>
              </a:rPr>
              <a:t>triage-instrument</a:t>
            </a: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 vergroten veerkracht kinderen  </a:t>
            </a: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deskundheidsbevordering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40ECFB-534A-344A-A6B5-42E70F89193F}"/>
              </a:ext>
            </a:extLst>
          </p:cNvPr>
          <p:cNvSpPr/>
          <p:nvPr/>
        </p:nvSpPr>
        <p:spPr>
          <a:xfrm>
            <a:off x="9215303" y="1813270"/>
            <a:ext cx="34026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rgbClr val="000000"/>
                </a:solidFill>
              </a:rPr>
              <a:t>Ketenmonitor</a:t>
            </a:r>
            <a:r>
              <a:rPr lang="nl-NL" sz="14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knelpunten in jeugdbeschermings-</a:t>
            </a: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keten aangepakt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C513A0-DA4C-B749-A8FC-4FFC96045FEF}"/>
              </a:ext>
            </a:extLst>
          </p:cNvPr>
          <p:cNvSpPr/>
          <p:nvPr/>
        </p:nvSpPr>
        <p:spPr>
          <a:xfrm>
            <a:off x="8303050" y="2690755"/>
            <a:ext cx="22967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b="1" dirty="0">
                <a:solidFill>
                  <a:srgbClr val="000000"/>
                </a:solidFill>
              </a:rPr>
              <a:t>Jeugdbeschermingstafel</a:t>
            </a:r>
            <a:r>
              <a:rPr lang="nl-NL" sz="1400" dirty="0">
                <a:solidFill>
                  <a:srgbClr val="000000"/>
                </a:solidFill>
              </a:rPr>
              <a:t> </a:t>
            </a:r>
          </a:p>
          <a:p>
            <a:pPr algn="ctr" fontAlgn="base"/>
            <a:r>
              <a:rPr lang="nl-NL" sz="1400" dirty="0"/>
              <a:t>3 cruciale overleggen tussen </a:t>
            </a:r>
          </a:p>
          <a:p>
            <a:pPr algn="ctr" fontAlgn="base"/>
            <a:r>
              <a:rPr lang="nl-NL" sz="1400" dirty="0"/>
              <a:t>gezin én ketenpartners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70F08A3-CADC-5D48-B2AA-C5F17DC0F0D8}"/>
              </a:ext>
            </a:extLst>
          </p:cNvPr>
          <p:cNvSpPr/>
          <p:nvPr/>
        </p:nvSpPr>
        <p:spPr>
          <a:xfrm>
            <a:off x="2445859" y="4222103"/>
            <a:ext cx="237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rgbClr val="000000"/>
                </a:solidFill>
              </a:rPr>
              <a:t>De </a:t>
            </a:r>
            <a:r>
              <a:rPr lang="nl-NL" sz="1400" b="1" dirty="0">
                <a:solidFill>
                  <a:srgbClr val="000000"/>
                </a:solidFill>
              </a:rPr>
              <a:t>AVG</a:t>
            </a:r>
            <a:r>
              <a:rPr lang="nl-NL" sz="1400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van belemmerend naar helpend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42A1E75-ACEF-5C41-9A5F-A6027E72D2DB}"/>
              </a:ext>
            </a:extLst>
          </p:cNvPr>
          <p:cNvSpPr/>
          <p:nvPr/>
        </p:nvSpPr>
        <p:spPr>
          <a:xfrm>
            <a:off x="9849790" y="4697344"/>
            <a:ext cx="2201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/>
              <a:t>Verkorten </a:t>
            </a:r>
            <a:r>
              <a:rPr lang="nl-NL" sz="1400" b="1" dirty="0"/>
              <a:t>doorlooptijden </a:t>
            </a:r>
          </a:p>
          <a:p>
            <a:r>
              <a:rPr lang="nl-NL" sz="1400" dirty="0"/>
              <a:t>in de Jeugdstrafrechtketen  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AB54F69D-6DDE-A249-BC0B-4244626D4AB6}"/>
              </a:ext>
            </a:extLst>
          </p:cNvPr>
          <p:cNvSpPr/>
          <p:nvPr/>
        </p:nvSpPr>
        <p:spPr>
          <a:xfrm>
            <a:off x="9518423" y="3640084"/>
            <a:ext cx="2347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>
                <a:solidFill>
                  <a:srgbClr val="000000"/>
                </a:solidFill>
              </a:rPr>
              <a:t>Handvatten </a:t>
            </a:r>
            <a:r>
              <a:rPr lang="nl-NL" sz="1400" b="1" dirty="0">
                <a:solidFill>
                  <a:srgbClr val="000000"/>
                </a:solidFill>
              </a:rPr>
              <a:t>vroegsignalering 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Jeugdstrafrechtketen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21A20C2-9E00-DC4F-BE86-6FA76323C412}"/>
              </a:ext>
            </a:extLst>
          </p:cNvPr>
          <p:cNvSpPr/>
          <p:nvPr/>
        </p:nvSpPr>
        <p:spPr>
          <a:xfrm>
            <a:off x="365193" y="3617757"/>
            <a:ext cx="223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</a:rPr>
              <a:t>Van </a:t>
            </a:r>
            <a:r>
              <a:rPr lang="nl-NL" sz="1400" b="1" dirty="0">
                <a:solidFill>
                  <a:srgbClr val="000000"/>
                </a:solidFill>
              </a:rPr>
              <a:t>verzuim</a:t>
            </a:r>
            <a:r>
              <a:rPr lang="nl-NL" sz="1400" dirty="0">
                <a:solidFill>
                  <a:srgbClr val="000000"/>
                </a:solidFill>
              </a:rPr>
              <a:t> en thuiszitters </a:t>
            </a:r>
          </a:p>
          <a:p>
            <a:r>
              <a:rPr lang="nl-NL" sz="1400" dirty="0">
                <a:solidFill>
                  <a:srgbClr val="000000"/>
                </a:solidFill>
              </a:rPr>
              <a:t>naar </a:t>
            </a:r>
            <a:r>
              <a:rPr lang="nl-NL" sz="1400" b="1" dirty="0">
                <a:solidFill>
                  <a:srgbClr val="000000"/>
                </a:solidFill>
              </a:rPr>
              <a:t>schoolaanwezigheid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79CE3C2-C921-2247-90DB-0F2C81CEC2A6}"/>
              </a:ext>
            </a:extLst>
          </p:cNvPr>
          <p:cNvSpPr/>
          <p:nvPr/>
        </p:nvSpPr>
        <p:spPr>
          <a:xfrm>
            <a:off x="1240329" y="1905479"/>
            <a:ext cx="4026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rgbClr val="000000"/>
                </a:solidFill>
              </a:rPr>
              <a:t>Interprofessioneel werken</a:t>
            </a:r>
            <a:br>
              <a:rPr lang="nl-NL" sz="1400" dirty="0">
                <a:solidFill>
                  <a:srgbClr val="000000"/>
                </a:solidFill>
              </a:rPr>
            </a:br>
            <a:r>
              <a:rPr lang="nl-NL" sz="1400" dirty="0"/>
              <a:t>school - klas - kind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C311C28-A7AE-8D46-BAEA-89A92EF9F649}"/>
              </a:ext>
            </a:extLst>
          </p:cNvPr>
          <p:cNvSpPr/>
          <p:nvPr/>
        </p:nvSpPr>
        <p:spPr>
          <a:xfrm>
            <a:off x="-446008" y="4567033"/>
            <a:ext cx="37107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rgbClr val="000000"/>
                </a:solidFill>
              </a:rPr>
              <a:t>Zorgintensieve scholen</a:t>
            </a: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nieuwe vormen van </a:t>
            </a: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collectief arrangeren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D258F926-6842-FF4D-8782-F2C487B698FC}"/>
              </a:ext>
            </a:extLst>
          </p:cNvPr>
          <p:cNvSpPr/>
          <p:nvPr/>
        </p:nvSpPr>
        <p:spPr>
          <a:xfrm>
            <a:off x="418491" y="2605613"/>
            <a:ext cx="2110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rgbClr val="000000"/>
                </a:solidFill>
              </a:rPr>
              <a:t>Jonge kind</a:t>
            </a:r>
            <a:endParaRPr lang="nl-NL" sz="1400" dirty="0">
              <a:solidFill>
                <a:srgbClr val="000000"/>
              </a:solidFill>
            </a:endParaRPr>
          </a:p>
          <a:p>
            <a:pPr algn="ctr"/>
            <a:r>
              <a:rPr lang="nl-NL" sz="1400" dirty="0">
                <a:solidFill>
                  <a:srgbClr val="000000"/>
                </a:solidFill>
              </a:rPr>
              <a:t>Gezamenlijk werken aan de veilige basis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EEA48-0787-1844-84B0-F6B381BFA466}"/>
              </a:ext>
            </a:extLst>
          </p:cNvPr>
          <p:cNvSpPr/>
          <p:nvPr/>
        </p:nvSpPr>
        <p:spPr>
          <a:xfrm>
            <a:off x="2054595" y="5437019"/>
            <a:ext cx="1643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b="1" dirty="0"/>
              <a:t>MBO </a:t>
            </a:r>
            <a:r>
              <a:rPr lang="nl-NL" sz="1400" dirty="0"/>
              <a:t>als werkplaats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D1586F9B-7E8D-3C42-AFAE-D4EDE872E3A3}"/>
              </a:ext>
            </a:extLst>
          </p:cNvPr>
          <p:cNvSpPr/>
          <p:nvPr/>
        </p:nvSpPr>
        <p:spPr>
          <a:xfrm>
            <a:off x="1275391" y="1234311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836F752-A69D-FB4A-B538-DBABD3A0EEEB}"/>
              </a:ext>
            </a:extLst>
          </p:cNvPr>
          <p:cNvSpPr/>
          <p:nvPr/>
        </p:nvSpPr>
        <p:spPr>
          <a:xfrm>
            <a:off x="1174402" y="6040287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A627147-86A0-8440-8E6B-33CF39052013}"/>
              </a:ext>
            </a:extLst>
          </p:cNvPr>
          <p:cNvSpPr/>
          <p:nvPr/>
        </p:nvSpPr>
        <p:spPr>
          <a:xfrm>
            <a:off x="5257639" y="5077742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81417E2C-C33C-974C-B1CF-F7C2F15357D5}"/>
              </a:ext>
            </a:extLst>
          </p:cNvPr>
          <p:cNvSpPr txBox="1"/>
          <p:nvPr/>
        </p:nvSpPr>
        <p:spPr>
          <a:xfrm>
            <a:off x="3208425" y="6063746"/>
            <a:ext cx="3514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Kleinschalig wonen</a:t>
            </a:r>
          </a:p>
          <a:p>
            <a:pPr algn="ctr"/>
            <a:r>
              <a:rPr lang="nl-NL" sz="1400" dirty="0"/>
              <a:t>Dé woonplek voor jongeren </a:t>
            </a:r>
          </a:p>
          <a:p>
            <a:pPr algn="ctr"/>
            <a:r>
              <a:rPr lang="nl-NL" sz="1400" dirty="0"/>
              <a:t>met complexe problematiek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C9C7EB4-26A1-F147-94A7-68A789C44884}"/>
              </a:ext>
            </a:extLst>
          </p:cNvPr>
          <p:cNvSpPr txBox="1"/>
          <p:nvPr/>
        </p:nvSpPr>
        <p:spPr>
          <a:xfrm>
            <a:off x="2528748" y="270610"/>
            <a:ext cx="6412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Twentse zorg-, onderwijs- en gemeente </a:t>
            </a:r>
            <a:r>
              <a:rPr lang="nl-NL" sz="2800" b="1" dirty="0"/>
              <a:t>netwerk opgebouwd en versterkt</a:t>
            </a:r>
          </a:p>
        </p:txBody>
      </p:sp>
    </p:spTree>
    <p:extLst>
      <p:ext uri="{BB962C8B-B14F-4D97-AF65-F5344CB8AC3E}">
        <p14:creationId xmlns:p14="http://schemas.microsoft.com/office/powerpoint/2010/main" val="68641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 27">
            <a:extLst>
              <a:ext uri="{FF2B5EF4-FFF2-40B4-BE49-F238E27FC236}">
                <a16:creationId xmlns:a16="http://schemas.microsoft.com/office/drawing/2014/main" id="{BAD20D18-7BC8-8246-9E60-AD2CB52E03EC}"/>
              </a:ext>
            </a:extLst>
          </p:cNvPr>
          <p:cNvSpPr/>
          <p:nvPr/>
        </p:nvSpPr>
        <p:spPr>
          <a:xfrm>
            <a:off x="381040" y="1292054"/>
            <a:ext cx="5220183" cy="4721000"/>
          </a:xfrm>
          <a:custGeom>
            <a:avLst/>
            <a:gdLst>
              <a:gd name="connsiteX0" fmla="*/ 370381 w 9133062"/>
              <a:gd name="connsiteY0" fmla="*/ 222242 h 5472250"/>
              <a:gd name="connsiteX1" fmla="*/ 9132417 w 9133062"/>
              <a:gd name="connsiteY1" fmla="*/ 175944 h 5472250"/>
              <a:gd name="connsiteX2" fmla="*/ 879667 w 9133062"/>
              <a:gd name="connsiteY2" fmla="*/ 2155215 h 5472250"/>
              <a:gd name="connsiteX3" fmla="*/ 8993521 w 9133062"/>
              <a:gd name="connsiteY3" fmla="*/ 3208511 h 5472250"/>
              <a:gd name="connsiteX4" fmla="*/ 659748 w 9133062"/>
              <a:gd name="connsiteY4" fmla="*/ 5303528 h 5472250"/>
              <a:gd name="connsiteX5" fmla="*/ 555576 w 9133062"/>
              <a:gd name="connsiteY5" fmla="*/ 5338253 h 54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062" h="5472250">
                <a:moveTo>
                  <a:pt x="370381" y="222242"/>
                </a:moveTo>
                <a:cubicBezTo>
                  <a:pt x="4708958" y="38012"/>
                  <a:pt x="9047536" y="-146218"/>
                  <a:pt x="9132417" y="175944"/>
                </a:cubicBezTo>
                <a:cubicBezTo>
                  <a:pt x="9217298" y="498106"/>
                  <a:pt x="902816" y="1649787"/>
                  <a:pt x="879667" y="2155215"/>
                </a:cubicBezTo>
                <a:cubicBezTo>
                  <a:pt x="856518" y="2660643"/>
                  <a:pt x="9030174" y="2683792"/>
                  <a:pt x="8993521" y="3208511"/>
                </a:cubicBezTo>
                <a:cubicBezTo>
                  <a:pt x="8956868" y="3733230"/>
                  <a:pt x="2066072" y="4948571"/>
                  <a:pt x="659748" y="5303528"/>
                </a:cubicBezTo>
                <a:cubicBezTo>
                  <a:pt x="-746576" y="5658485"/>
                  <a:pt x="528568" y="5344040"/>
                  <a:pt x="555576" y="53382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25C25C0F-F8C5-EF46-BC49-1D615A3E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281" y="1684845"/>
            <a:ext cx="2425700" cy="27334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DA0ED7-DB29-B349-A29D-D455FB08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56" y="6143103"/>
            <a:ext cx="2501898" cy="654476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CF976E77-1518-5D4F-B77A-05A9863153E1}"/>
              </a:ext>
            </a:extLst>
          </p:cNvPr>
          <p:cNvSpPr/>
          <p:nvPr/>
        </p:nvSpPr>
        <p:spPr>
          <a:xfrm>
            <a:off x="2859461" y="3917143"/>
            <a:ext cx="1557401" cy="1353548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5C8EDEF-BAE3-C449-941B-0EDF802C4A88}"/>
              </a:ext>
            </a:extLst>
          </p:cNvPr>
          <p:cNvSpPr txBox="1"/>
          <p:nvPr/>
        </p:nvSpPr>
        <p:spPr>
          <a:xfrm>
            <a:off x="2634290" y="4132252"/>
            <a:ext cx="200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Doorloop</a:t>
            </a: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Pilots</a:t>
            </a: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D319998C-DC27-C94D-9FC0-C8E1E041C21A}"/>
              </a:ext>
            </a:extLst>
          </p:cNvPr>
          <p:cNvSpPr/>
          <p:nvPr/>
        </p:nvSpPr>
        <p:spPr>
          <a:xfrm>
            <a:off x="667183" y="987504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0922CD-CD2E-4145-BB37-96BF0EFAC326}"/>
              </a:ext>
            </a:extLst>
          </p:cNvPr>
          <p:cNvSpPr txBox="1"/>
          <p:nvPr/>
        </p:nvSpPr>
        <p:spPr>
          <a:xfrm>
            <a:off x="6239708" y="826515"/>
            <a:ext cx="609339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Vervolg pilot handreiking Regie</a:t>
            </a:r>
          </a:p>
          <a:p>
            <a:endParaRPr lang="nl-NL" dirty="0"/>
          </a:p>
          <a:p>
            <a:r>
              <a:rPr lang="nl-NL" dirty="0"/>
              <a:t>Campagne &amp; voorlichting: maak Twente scheiding </a:t>
            </a:r>
            <a:r>
              <a:rPr lang="nl-NL" dirty="0" err="1"/>
              <a:t>proof</a:t>
            </a:r>
            <a:endParaRPr lang="nl-NL" dirty="0"/>
          </a:p>
          <a:p>
            <a:endParaRPr lang="nl-NL" dirty="0"/>
          </a:p>
          <a:p>
            <a:r>
              <a:rPr lang="nl-NL" dirty="0"/>
              <a:t>Kleinschalig wonen: implementeren, monitoren en borgen</a:t>
            </a:r>
          </a:p>
          <a:p>
            <a:endParaRPr lang="nl-NL" dirty="0"/>
          </a:p>
          <a:p>
            <a:r>
              <a:rPr lang="nl-NL" dirty="0"/>
              <a:t>Triage-instrument: implementeren, monitoren en borgen</a:t>
            </a:r>
          </a:p>
          <a:p>
            <a:endParaRPr lang="nl-NL" dirty="0"/>
          </a:p>
          <a:p>
            <a:r>
              <a:rPr lang="nl-NL" dirty="0"/>
              <a:t>Vervolg verkorten doorlooptijden Jeugdstrafrechtketen</a:t>
            </a:r>
          </a:p>
          <a:p>
            <a:endParaRPr lang="nl-NL" dirty="0"/>
          </a:p>
          <a:p>
            <a:r>
              <a:rPr lang="nl-NL" dirty="0"/>
              <a:t>Voorlichting Jeugdstrafrechtketen</a:t>
            </a:r>
          </a:p>
          <a:p>
            <a:endParaRPr lang="nl-NL" dirty="0"/>
          </a:p>
          <a:p>
            <a:r>
              <a:rPr lang="nl-NL" dirty="0"/>
              <a:t>Evaluatie en besluit Jeugdbeschermingstafels</a:t>
            </a:r>
          </a:p>
          <a:p>
            <a:endParaRPr lang="nl-NL" dirty="0"/>
          </a:p>
          <a:p>
            <a:r>
              <a:rPr lang="nl-NL" dirty="0"/>
              <a:t>Doorontwikkeling interprofessioneel werken nieuwe scholen</a:t>
            </a:r>
          </a:p>
          <a:p>
            <a:endParaRPr lang="nl-NL" dirty="0"/>
          </a:p>
          <a:p>
            <a:r>
              <a:rPr lang="nl-NL" dirty="0"/>
              <a:t>Vervolg pilot zorgintensieve scholen</a:t>
            </a:r>
          </a:p>
          <a:p>
            <a:endParaRPr lang="nl-NL" dirty="0"/>
          </a:p>
          <a:p>
            <a:r>
              <a:rPr lang="nl-NL" dirty="0"/>
              <a:t>Schoolaanwezigheid: voortzetten en borgen in Twentse Belofte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48962478-2B9C-2042-887A-310E92A50936}"/>
              </a:ext>
            </a:extLst>
          </p:cNvPr>
          <p:cNvSpPr/>
          <p:nvPr/>
        </p:nvSpPr>
        <p:spPr>
          <a:xfrm>
            <a:off x="667183" y="5270691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41" name="Gestreepte pijl rechts 40">
            <a:extLst>
              <a:ext uri="{FF2B5EF4-FFF2-40B4-BE49-F238E27FC236}">
                <a16:creationId xmlns:a16="http://schemas.microsoft.com/office/drawing/2014/main" id="{245CB187-A055-6D4C-8910-17656FBF707A}"/>
              </a:ext>
            </a:extLst>
          </p:cNvPr>
          <p:cNvSpPr/>
          <p:nvPr/>
        </p:nvSpPr>
        <p:spPr>
          <a:xfrm>
            <a:off x="5789566" y="943831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2" name="Gestreepte pijl rechts 41">
            <a:extLst>
              <a:ext uri="{FF2B5EF4-FFF2-40B4-BE49-F238E27FC236}">
                <a16:creationId xmlns:a16="http://schemas.microsoft.com/office/drawing/2014/main" id="{167B0927-57CB-6C4F-AD9E-AFE3D87C889E}"/>
              </a:ext>
            </a:extLst>
          </p:cNvPr>
          <p:cNvSpPr/>
          <p:nvPr/>
        </p:nvSpPr>
        <p:spPr>
          <a:xfrm>
            <a:off x="5789566" y="1517928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3" name="Gestreepte pijl rechts 42">
            <a:extLst>
              <a:ext uri="{FF2B5EF4-FFF2-40B4-BE49-F238E27FC236}">
                <a16:creationId xmlns:a16="http://schemas.microsoft.com/office/drawing/2014/main" id="{BC8C2F8E-A110-1045-A5A8-360B4DF8BE5D}"/>
              </a:ext>
            </a:extLst>
          </p:cNvPr>
          <p:cNvSpPr/>
          <p:nvPr/>
        </p:nvSpPr>
        <p:spPr>
          <a:xfrm>
            <a:off x="5777546" y="2023150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4" name="Gestreepte pijl rechts 43">
            <a:extLst>
              <a:ext uri="{FF2B5EF4-FFF2-40B4-BE49-F238E27FC236}">
                <a16:creationId xmlns:a16="http://schemas.microsoft.com/office/drawing/2014/main" id="{D7220966-7124-DC4B-968D-7D58EF36234D}"/>
              </a:ext>
            </a:extLst>
          </p:cNvPr>
          <p:cNvSpPr/>
          <p:nvPr/>
        </p:nvSpPr>
        <p:spPr>
          <a:xfrm>
            <a:off x="5789565" y="2577296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7" name="Gestreepte pijl rechts 46">
            <a:extLst>
              <a:ext uri="{FF2B5EF4-FFF2-40B4-BE49-F238E27FC236}">
                <a16:creationId xmlns:a16="http://schemas.microsoft.com/office/drawing/2014/main" id="{56D4F763-6C44-8546-AF4E-1A6B1E49F753}"/>
              </a:ext>
            </a:extLst>
          </p:cNvPr>
          <p:cNvSpPr/>
          <p:nvPr/>
        </p:nvSpPr>
        <p:spPr>
          <a:xfrm>
            <a:off x="5780599" y="3117053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8" name="Gestreepte pijl rechts 47">
            <a:extLst>
              <a:ext uri="{FF2B5EF4-FFF2-40B4-BE49-F238E27FC236}">
                <a16:creationId xmlns:a16="http://schemas.microsoft.com/office/drawing/2014/main" id="{9F786B53-9176-8A4D-A389-671FF941B5D3}"/>
              </a:ext>
            </a:extLst>
          </p:cNvPr>
          <p:cNvSpPr/>
          <p:nvPr/>
        </p:nvSpPr>
        <p:spPr>
          <a:xfrm>
            <a:off x="5780599" y="3676762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9" name="Gestreepte pijl rechts 48">
            <a:extLst>
              <a:ext uri="{FF2B5EF4-FFF2-40B4-BE49-F238E27FC236}">
                <a16:creationId xmlns:a16="http://schemas.microsoft.com/office/drawing/2014/main" id="{C0880822-A69A-F94D-9F56-EFF61BDF74E7}"/>
              </a:ext>
            </a:extLst>
          </p:cNvPr>
          <p:cNvSpPr/>
          <p:nvPr/>
        </p:nvSpPr>
        <p:spPr>
          <a:xfrm>
            <a:off x="5774080" y="4210956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50" name="Gestreepte pijl rechts 49">
            <a:extLst>
              <a:ext uri="{FF2B5EF4-FFF2-40B4-BE49-F238E27FC236}">
                <a16:creationId xmlns:a16="http://schemas.microsoft.com/office/drawing/2014/main" id="{1D0C279D-F7EA-4E49-9793-92D69A5B8525}"/>
              </a:ext>
            </a:extLst>
          </p:cNvPr>
          <p:cNvSpPr/>
          <p:nvPr/>
        </p:nvSpPr>
        <p:spPr>
          <a:xfrm>
            <a:off x="5789566" y="4785248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51" name="Gestreepte pijl rechts 50">
            <a:extLst>
              <a:ext uri="{FF2B5EF4-FFF2-40B4-BE49-F238E27FC236}">
                <a16:creationId xmlns:a16="http://schemas.microsoft.com/office/drawing/2014/main" id="{AFB965DB-5D23-5A43-881A-728AB49DED7C}"/>
              </a:ext>
            </a:extLst>
          </p:cNvPr>
          <p:cNvSpPr/>
          <p:nvPr/>
        </p:nvSpPr>
        <p:spPr>
          <a:xfrm>
            <a:off x="5779330" y="5319442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52" name="Gestreepte pijl rechts 51">
            <a:extLst>
              <a:ext uri="{FF2B5EF4-FFF2-40B4-BE49-F238E27FC236}">
                <a16:creationId xmlns:a16="http://schemas.microsoft.com/office/drawing/2014/main" id="{6CF6BADA-78DF-3647-A036-C6C474529AEA}"/>
              </a:ext>
            </a:extLst>
          </p:cNvPr>
          <p:cNvSpPr/>
          <p:nvPr/>
        </p:nvSpPr>
        <p:spPr>
          <a:xfrm>
            <a:off x="5774079" y="5879151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6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5499B334-FEF3-D44A-85D3-90599EFE91CF}"/>
              </a:ext>
            </a:extLst>
          </p:cNvPr>
          <p:cNvSpPr/>
          <p:nvPr/>
        </p:nvSpPr>
        <p:spPr>
          <a:xfrm>
            <a:off x="6009923" y="768373"/>
            <a:ext cx="5167933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Investeer in gezamenlijke meerjarige ontwikkelagenda zorg, onderwijs en gemeenten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Benoem bestuurlijke opdrachtgevers uit zorg, onderwijs en gemeenten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Zorg voor onafhankelijke procesbegeleiders uit het netwerk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Investeer in goede monitoring en werk </a:t>
            </a:r>
            <a:r>
              <a:rPr lang="nl-NL" dirty="0" err="1">
                <a:solidFill>
                  <a:srgbClr val="000000"/>
                </a:solidFill>
              </a:rPr>
              <a:t>datagedreven</a:t>
            </a:r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Stel een ontwikkelbudget vast en koppel dit aan de regiovisie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Onderzoek verbinding Expertisenetwerk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Maak een vertaling naar inkoop / Twents model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Blijf kennis en informatie delen in het netwerk (behoud communicatie)</a:t>
            </a:r>
            <a:endParaRPr lang="nl-NL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DA0ED7-DB29-B349-A29D-D455FB08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125" y="6057309"/>
            <a:ext cx="2501898" cy="654476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8B7F77B-26CE-BD46-A267-78D9885829BD}"/>
              </a:ext>
            </a:extLst>
          </p:cNvPr>
          <p:cNvSpPr txBox="1"/>
          <p:nvPr/>
        </p:nvSpPr>
        <p:spPr>
          <a:xfrm>
            <a:off x="1163895" y="5606848"/>
            <a:ext cx="11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Doorstart 2022</a:t>
            </a:r>
          </a:p>
        </p:txBody>
      </p:sp>
      <p:sp>
        <p:nvSpPr>
          <p:cNvPr id="12" name="Gestreepte pijl rechts 11">
            <a:extLst>
              <a:ext uri="{FF2B5EF4-FFF2-40B4-BE49-F238E27FC236}">
                <a16:creationId xmlns:a16="http://schemas.microsoft.com/office/drawing/2014/main" id="{A631F5FD-DBD9-ED48-9F4A-2F0364198DE6}"/>
              </a:ext>
            </a:extLst>
          </p:cNvPr>
          <p:cNvSpPr/>
          <p:nvPr/>
        </p:nvSpPr>
        <p:spPr>
          <a:xfrm>
            <a:off x="5540324" y="973900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39" name="Gestreepte pijl rechts 38">
            <a:extLst>
              <a:ext uri="{FF2B5EF4-FFF2-40B4-BE49-F238E27FC236}">
                <a16:creationId xmlns:a16="http://schemas.microsoft.com/office/drawing/2014/main" id="{0B732F74-4EE6-C34D-9BB0-59484F3BC5FE}"/>
              </a:ext>
            </a:extLst>
          </p:cNvPr>
          <p:cNvSpPr/>
          <p:nvPr/>
        </p:nvSpPr>
        <p:spPr>
          <a:xfrm>
            <a:off x="5540324" y="1744354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0" name="Gestreepte pijl rechts 39">
            <a:extLst>
              <a:ext uri="{FF2B5EF4-FFF2-40B4-BE49-F238E27FC236}">
                <a16:creationId xmlns:a16="http://schemas.microsoft.com/office/drawing/2014/main" id="{36FE8EEF-6C14-2F42-AA4E-91F6B7B68658}"/>
              </a:ext>
            </a:extLst>
          </p:cNvPr>
          <p:cNvSpPr/>
          <p:nvPr/>
        </p:nvSpPr>
        <p:spPr>
          <a:xfrm>
            <a:off x="5547745" y="2584633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1" name="Gestreepte pijl rechts 40">
            <a:extLst>
              <a:ext uri="{FF2B5EF4-FFF2-40B4-BE49-F238E27FC236}">
                <a16:creationId xmlns:a16="http://schemas.microsoft.com/office/drawing/2014/main" id="{81380AA7-25A2-5249-96DD-8BE529BFEEF5}"/>
              </a:ext>
            </a:extLst>
          </p:cNvPr>
          <p:cNvSpPr/>
          <p:nvPr/>
        </p:nvSpPr>
        <p:spPr>
          <a:xfrm>
            <a:off x="5540324" y="3343948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2" name="Gestreepte pijl rechts 41">
            <a:extLst>
              <a:ext uri="{FF2B5EF4-FFF2-40B4-BE49-F238E27FC236}">
                <a16:creationId xmlns:a16="http://schemas.microsoft.com/office/drawing/2014/main" id="{D77F30F3-9136-EA41-BE38-4B298217E355}"/>
              </a:ext>
            </a:extLst>
          </p:cNvPr>
          <p:cNvSpPr/>
          <p:nvPr/>
        </p:nvSpPr>
        <p:spPr>
          <a:xfrm>
            <a:off x="5533525" y="3963857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43" name="Gestreepte pijl rechts 42">
            <a:extLst>
              <a:ext uri="{FF2B5EF4-FFF2-40B4-BE49-F238E27FC236}">
                <a16:creationId xmlns:a16="http://schemas.microsoft.com/office/drawing/2014/main" id="{FB1D0087-D7A2-8746-9D0B-2AE0510119B5}"/>
              </a:ext>
            </a:extLst>
          </p:cNvPr>
          <p:cNvSpPr/>
          <p:nvPr/>
        </p:nvSpPr>
        <p:spPr>
          <a:xfrm>
            <a:off x="5537802" y="4685856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C26E6DA-CB4A-B44B-89FC-3AB25B72E2F0}"/>
              </a:ext>
            </a:extLst>
          </p:cNvPr>
          <p:cNvSpPr txBox="1"/>
          <p:nvPr/>
        </p:nvSpPr>
        <p:spPr>
          <a:xfrm>
            <a:off x="5427761" y="156217"/>
            <a:ext cx="6089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/>
              <a:t>Borgen opbrengsten in zorglandschap 2030</a:t>
            </a: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451BFF18-7789-9344-8FB5-40BC6A6D2385}"/>
              </a:ext>
            </a:extLst>
          </p:cNvPr>
          <p:cNvSpPr/>
          <p:nvPr/>
        </p:nvSpPr>
        <p:spPr>
          <a:xfrm>
            <a:off x="638967" y="623390"/>
            <a:ext cx="747610" cy="785583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50" name="Gestreepte pijl rechts 49">
            <a:extLst>
              <a:ext uri="{FF2B5EF4-FFF2-40B4-BE49-F238E27FC236}">
                <a16:creationId xmlns:a16="http://schemas.microsoft.com/office/drawing/2014/main" id="{44D94274-D297-4C46-8C9C-9D267E7CD6A9}"/>
              </a:ext>
            </a:extLst>
          </p:cNvPr>
          <p:cNvSpPr/>
          <p:nvPr/>
        </p:nvSpPr>
        <p:spPr>
          <a:xfrm>
            <a:off x="5524827" y="5288530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51" name="Gestreepte pijl rechts 50">
            <a:extLst>
              <a:ext uri="{FF2B5EF4-FFF2-40B4-BE49-F238E27FC236}">
                <a16:creationId xmlns:a16="http://schemas.microsoft.com/office/drawing/2014/main" id="{FE66EADD-0084-0C47-AD01-9AF507BCE707}"/>
              </a:ext>
            </a:extLst>
          </p:cNvPr>
          <p:cNvSpPr/>
          <p:nvPr/>
        </p:nvSpPr>
        <p:spPr>
          <a:xfrm>
            <a:off x="5551226" y="5890392"/>
            <a:ext cx="392879" cy="166917"/>
          </a:xfrm>
          <a:prstGeom prst="stripedRightArrow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731D4"/>
              </a:solidFill>
            </a:endParaRPr>
          </a:p>
        </p:txBody>
      </p:sp>
      <p:sp>
        <p:nvSpPr>
          <p:cNvPr id="52" name="Vrije vorm 51">
            <a:extLst>
              <a:ext uri="{FF2B5EF4-FFF2-40B4-BE49-F238E27FC236}">
                <a16:creationId xmlns:a16="http://schemas.microsoft.com/office/drawing/2014/main" id="{8D34D76D-BCB1-C24D-8043-CFE8E39DFEF3}"/>
              </a:ext>
            </a:extLst>
          </p:cNvPr>
          <p:cNvSpPr/>
          <p:nvPr/>
        </p:nvSpPr>
        <p:spPr>
          <a:xfrm>
            <a:off x="207578" y="976388"/>
            <a:ext cx="5220183" cy="4721000"/>
          </a:xfrm>
          <a:custGeom>
            <a:avLst/>
            <a:gdLst>
              <a:gd name="connsiteX0" fmla="*/ 370381 w 9133062"/>
              <a:gd name="connsiteY0" fmla="*/ 222242 h 5472250"/>
              <a:gd name="connsiteX1" fmla="*/ 9132417 w 9133062"/>
              <a:gd name="connsiteY1" fmla="*/ 175944 h 5472250"/>
              <a:gd name="connsiteX2" fmla="*/ 879667 w 9133062"/>
              <a:gd name="connsiteY2" fmla="*/ 2155215 h 5472250"/>
              <a:gd name="connsiteX3" fmla="*/ 8993521 w 9133062"/>
              <a:gd name="connsiteY3" fmla="*/ 3208511 h 5472250"/>
              <a:gd name="connsiteX4" fmla="*/ 659748 w 9133062"/>
              <a:gd name="connsiteY4" fmla="*/ 5303528 h 5472250"/>
              <a:gd name="connsiteX5" fmla="*/ 555576 w 9133062"/>
              <a:gd name="connsiteY5" fmla="*/ 5338253 h 54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062" h="5472250">
                <a:moveTo>
                  <a:pt x="370381" y="222242"/>
                </a:moveTo>
                <a:cubicBezTo>
                  <a:pt x="4708958" y="38012"/>
                  <a:pt x="9047536" y="-146218"/>
                  <a:pt x="9132417" y="175944"/>
                </a:cubicBezTo>
                <a:cubicBezTo>
                  <a:pt x="9217298" y="498106"/>
                  <a:pt x="902816" y="1649787"/>
                  <a:pt x="879667" y="2155215"/>
                </a:cubicBezTo>
                <a:cubicBezTo>
                  <a:pt x="856518" y="2660643"/>
                  <a:pt x="9030174" y="2683792"/>
                  <a:pt x="8993521" y="3208511"/>
                </a:cubicBezTo>
                <a:cubicBezTo>
                  <a:pt x="8956868" y="3733230"/>
                  <a:pt x="2066072" y="4948571"/>
                  <a:pt x="659748" y="5303528"/>
                </a:cubicBezTo>
                <a:cubicBezTo>
                  <a:pt x="-746576" y="5658485"/>
                  <a:pt x="528568" y="5344040"/>
                  <a:pt x="555576" y="53382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63811C49-551B-4349-A258-942AE2723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9741"/>
            <a:ext cx="2425700" cy="2733438"/>
          </a:xfrm>
          <a:prstGeom prst="rect">
            <a:avLst/>
          </a:prstGeom>
        </p:spPr>
      </p:pic>
      <p:sp>
        <p:nvSpPr>
          <p:cNvPr id="48" name="Ovaal 47">
            <a:extLst>
              <a:ext uri="{FF2B5EF4-FFF2-40B4-BE49-F238E27FC236}">
                <a16:creationId xmlns:a16="http://schemas.microsoft.com/office/drawing/2014/main" id="{02EA625B-E55F-5043-A29D-F86BAC41BBF7}"/>
              </a:ext>
            </a:extLst>
          </p:cNvPr>
          <p:cNvSpPr/>
          <p:nvPr/>
        </p:nvSpPr>
        <p:spPr>
          <a:xfrm>
            <a:off x="1563074" y="4852773"/>
            <a:ext cx="1644894" cy="1604395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F6F5C5A3-0E84-B64F-86C0-E7EBCAC4B41C}"/>
              </a:ext>
            </a:extLst>
          </p:cNvPr>
          <p:cNvSpPr txBox="1"/>
          <p:nvPr/>
        </p:nvSpPr>
        <p:spPr>
          <a:xfrm>
            <a:off x="1389069" y="5197924"/>
            <a:ext cx="200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Startkapitaal</a:t>
            </a: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zorglandschap</a:t>
            </a: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27748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al 30">
            <a:extLst>
              <a:ext uri="{FF2B5EF4-FFF2-40B4-BE49-F238E27FC236}">
                <a16:creationId xmlns:a16="http://schemas.microsoft.com/office/drawing/2014/main" id="{B719CFC9-2B0F-154A-9191-277DC392A718}"/>
              </a:ext>
            </a:extLst>
          </p:cNvPr>
          <p:cNvSpPr/>
          <p:nvPr/>
        </p:nvSpPr>
        <p:spPr>
          <a:xfrm>
            <a:off x="639785" y="5172818"/>
            <a:ext cx="1617396" cy="1659361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E1B5F6A5-99CA-8F4E-91E4-5E5B6B99EE2E}"/>
              </a:ext>
            </a:extLst>
          </p:cNvPr>
          <p:cNvSpPr/>
          <p:nvPr/>
        </p:nvSpPr>
        <p:spPr>
          <a:xfrm>
            <a:off x="6881927" y="2729992"/>
            <a:ext cx="1617396" cy="1659361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200A2869-E7AF-F04D-8F30-4D6449B21709}"/>
              </a:ext>
            </a:extLst>
          </p:cNvPr>
          <p:cNvSpPr/>
          <p:nvPr/>
        </p:nvSpPr>
        <p:spPr>
          <a:xfrm>
            <a:off x="1163895" y="1052444"/>
            <a:ext cx="9133062" cy="5472250"/>
          </a:xfrm>
          <a:custGeom>
            <a:avLst/>
            <a:gdLst>
              <a:gd name="connsiteX0" fmla="*/ 370381 w 9133062"/>
              <a:gd name="connsiteY0" fmla="*/ 222242 h 5472250"/>
              <a:gd name="connsiteX1" fmla="*/ 9132417 w 9133062"/>
              <a:gd name="connsiteY1" fmla="*/ 175944 h 5472250"/>
              <a:gd name="connsiteX2" fmla="*/ 879667 w 9133062"/>
              <a:gd name="connsiteY2" fmla="*/ 2155215 h 5472250"/>
              <a:gd name="connsiteX3" fmla="*/ 8993521 w 9133062"/>
              <a:gd name="connsiteY3" fmla="*/ 3208511 h 5472250"/>
              <a:gd name="connsiteX4" fmla="*/ 659748 w 9133062"/>
              <a:gd name="connsiteY4" fmla="*/ 5303528 h 5472250"/>
              <a:gd name="connsiteX5" fmla="*/ 555576 w 9133062"/>
              <a:gd name="connsiteY5" fmla="*/ 5338253 h 54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062" h="5472250">
                <a:moveTo>
                  <a:pt x="370381" y="222242"/>
                </a:moveTo>
                <a:cubicBezTo>
                  <a:pt x="4708958" y="38012"/>
                  <a:pt x="9047536" y="-146218"/>
                  <a:pt x="9132417" y="175944"/>
                </a:cubicBezTo>
                <a:cubicBezTo>
                  <a:pt x="9217298" y="498106"/>
                  <a:pt x="902816" y="1649787"/>
                  <a:pt x="879667" y="2155215"/>
                </a:cubicBezTo>
                <a:cubicBezTo>
                  <a:pt x="856518" y="2660643"/>
                  <a:pt x="9030174" y="2683792"/>
                  <a:pt x="8993521" y="3208511"/>
                </a:cubicBezTo>
                <a:cubicBezTo>
                  <a:pt x="8956868" y="3733230"/>
                  <a:pt x="2066072" y="4948571"/>
                  <a:pt x="659748" y="5303528"/>
                </a:cubicBezTo>
                <a:cubicBezTo>
                  <a:pt x="-746576" y="5658485"/>
                  <a:pt x="528568" y="5344040"/>
                  <a:pt x="555576" y="53382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DA0ED7-DB29-B349-A29D-D455FB08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96" y="6070795"/>
            <a:ext cx="2501898" cy="65447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FC71CE-2E54-5B4E-AEFD-E2B0D65F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26" y="1497690"/>
            <a:ext cx="2425700" cy="2733438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05D168EF-3E6E-874E-B992-EBC5AF02D2D7}"/>
              </a:ext>
            </a:extLst>
          </p:cNvPr>
          <p:cNvSpPr/>
          <p:nvPr/>
        </p:nvSpPr>
        <p:spPr>
          <a:xfrm>
            <a:off x="1271032" y="440927"/>
            <a:ext cx="1617396" cy="1659361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6EFD328-B2C3-7742-9D11-7B6AA6889460}"/>
              </a:ext>
            </a:extLst>
          </p:cNvPr>
          <p:cNvSpPr txBox="1"/>
          <p:nvPr/>
        </p:nvSpPr>
        <p:spPr>
          <a:xfrm>
            <a:off x="1102509" y="679921"/>
            <a:ext cx="200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Start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Transformatie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programma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2468164-5863-024B-A783-2858FDAF27F1}"/>
              </a:ext>
            </a:extLst>
          </p:cNvPr>
          <p:cNvSpPr txBox="1"/>
          <p:nvPr/>
        </p:nvSpPr>
        <p:spPr>
          <a:xfrm>
            <a:off x="6906879" y="3017417"/>
            <a:ext cx="157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Einde Transformatie programma 2021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26D7D54-1A09-BF49-8A79-9678BBEA9C28}"/>
              </a:ext>
            </a:extLst>
          </p:cNvPr>
          <p:cNvSpPr txBox="1"/>
          <p:nvPr/>
        </p:nvSpPr>
        <p:spPr>
          <a:xfrm>
            <a:off x="2888428" y="1233919"/>
            <a:ext cx="207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Beschikbaar budget </a:t>
            </a:r>
          </a:p>
          <a:p>
            <a:r>
              <a:rPr lang="nl-NL" dirty="0"/>
              <a:t>€ 3.825.936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7400DF6-B164-B24A-87B5-5B67A8216808}"/>
              </a:ext>
            </a:extLst>
          </p:cNvPr>
          <p:cNvSpPr txBox="1"/>
          <p:nvPr/>
        </p:nvSpPr>
        <p:spPr>
          <a:xfrm>
            <a:off x="8663018" y="3265753"/>
            <a:ext cx="273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Verwacht resterend budget </a:t>
            </a:r>
          </a:p>
          <a:p>
            <a:r>
              <a:rPr lang="nl-NL" dirty="0"/>
              <a:t>€ 1.200.000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148EC8D-5782-DC4E-95EE-90AF67ABB74C}"/>
              </a:ext>
            </a:extLst>
          </p:cNvPr>
          <p:cNvSpPr txBox="1"/>
          <p:nvPr/>
        </p:nvSpPr>
        <p:spPr>
          <a:xfrm>
            <a:off x="2249376" y="6294046"/>
            <a:ext cx="74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€ 700.000 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E7161FF-95B3-1149-BD63-BF935EA9B770}"/>
              </a:ext>
            </a:extLst>
          </p:cNvPr>
          <p:cNvSpPr txBox="1"/>
          <p:nvPr/>
        </p:nvSpPr>
        <p:spPr>
          <a:xfrm>
            <a:off x="5551032" y="5020916"/>
            <a:ext cx="130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</a:rPr>
              <a:t>Doorloop pilots</a:t>
            </a: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6ACC8E9-9EAE-904C-AEB8-AB9A433EE19C}"/>
              </a:ext>
            </a:extLst>
          </p:cNvPr>
          <p:cNvSpPr txBox="1"/>
          <p:nvPr/>
        </p:nvSpPr>
        <p:spPr>
          <a:xfrm>
            <a:off x="6718233" y="5417151"/>
            <a:ext cx="194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Verwachte kosten </a:t>
            </a:r>
          </a:p>
          <a:p>
            <a:r>
              <a:rPr lang="nl-NL" dirty="0"/>
              <a:t>€ 500.000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021063C9-5659-4349-A9AD-9E1428B6BF4B}"/>
              </a:ext>
            </a:extLst>
          </p:cNvPr>
          <p:cNvSpPr/>
          <p:nvPr/>
        </p:nvSpPr>
        <p:spPr>
          <a:xfrm>
            <a:off x="4912847" y="4987299"/>
            <a:ext cx="1557401" cy="1353548"/>
          </a:xfrm>
          <a:prstGeom prst="ellipse">
            <a:avLst/>
          </a:prstGeom>
          <a:solidFill>
            <a:srgbClr val="473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95B3E99-6939-8A46-925A-E0CF36C2E317}"/>
              </a:ext>
            </a:extLst>
          </p:cNvPr>
          <p:cNvSpPr txBox="1"/>
          <p:nvPr/>
        </p:nvSpPr>
        <p:spPr>
          <a:xfrm>
            <a:off x="4710488" y="5172818"/>
            <a:ext cx="200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Doorloop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Pilots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D3E67D9-8DC5-4847-B0F0-6795C9E7137C}"/>
              </a:ext>
            </a:extLst>
          </p:cNvPr>
          <p:cNvSpPr txBox="1"/>
          <p:nvPr/>
        </p:nvSpPr>
        <p:spPr>
          <a:xfrm>
            <a:off x="457063" y="5531585"/>
            <a:ext cx="200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Startkapitaal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zorglandschap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23391566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350</Words>
  <Application>Microsoft Macintosh PowerPoint</Application>
  <PresentationFormat>Breedbeeld</PresentationFormat>
  <Paragraphs>127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Voorstel  Bestuurlijke bijeenkomst 11 januari 2021</dc:title>
  <dc:creator>Danielle | Nieuwe Wending</dc:creator>
  <cp:lastModifiedBy>Danielle | Nieuwe Wending</cp:lastModifiedBy>
  <cp:revision>62</cp:revision>
  <dcterms:created xsi:type="dcterms:W3CDTF">2020-11-20T14:38:04Z</dcterms:created>
  <dcterms:modified xsi:type="dcterms:W3CDTF">2021-09-29T16:34:43Z</dcterms:modified>
</cp:coreProperties>
</file>